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4"/>
  </p:notesMasterIdLst>
  <p:handoutMasterIdLst>
    <p:handoutMasterId r:id="rId25"/>
  </p:handoutMasterIdLst>
  <p:sldIdLst>
    <p:sldId id="257" r:id="rId2"/>
    <p:sldId id="261" r:id="rId3"/>
    <p:sldId id="258" r:id="rId4"/>
    <p:sldId id="305" r:id="rId5"/>
    <p:sldId id="260" r:id="rId6"/>
    <p:sldId id="275" r:id="rId7"/>
    <p:sldId id="302" r:id="rId8"/>
    <p:sldId id="309" r:id="rId9"/>
    <p:sldId id="272" r:id="rId10"/>
    <p:sldId id="310" r:id="rId11"/>
    <p:sldId id="264" r:id="rId12"/>
    <p:sldId id="265" r:id="rId13"/>
    <p:sldId id="311" r:id="rId14"/>
    <p:sldId id="312" r:id="rId15"/>
    <p:sldId id="279" r:id="rId16"/>
    <p:sldId id="299" r:id="rId17"/>
    <p:sldId id="300" r:id="rId18"/>
    <p:sldId id="315" r:id="rId19"/>
    <p:sldId id="313" r:id="rId20"/>
    <p:sldId id="314" r:id="rId21"/>
    <p:sldId id="274" r:id="rId22"/>
    <p:sldId id="303" r:id="rId23"/>
  </p:sldIdLst>
  <p:sldSz cx="12192000" cy="6858000"/>
  <p:notesSz cx="6858000" cy="9144000"/>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1" autoAdjust="0"/>
    <p:restoredTop sz="88355" autoAdjust="0"/>
  </p:normalViewPr>
  <p:slideViewPr>
    <p:cSldViewPr snapToGrid="0">
      <p:cViewPr varScale="1">
        <p:scale>
          <a:sx n="82" d="100"/>
          <a:sy n="82" d="100"/>
        </p:scale>
        <p:origin x="90" y="732"/>
      </p:cViewPr>
      <p:guideLst/>
    </p:cSldViewPr>
  </p:slideViewPr>
  <p:notesTextViewPr>
    <p:cViewPr>
      <p:scale>
        <a:sx n="1" d="1"/>
        <a:sy n="1" d="1"/>
      </p:scale>
      <p:origin x="0" y="0"/>
    </p:cViewPr>
  </p:notesTextViewPr>
  <p:notesViewPr>
    <p:cSldViewPr snapToGrid="0">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3" name="日期預留位置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B94C59FB-3E13-4307-9ECC-5E39E1BA9EC0}" type="datetime1">
              <a:rPr lang="zh-TW" altLang="en-US" smtClean="0">
                <a:latin typeface="微軟正黑體" panose="020B0604030504040204" pitchFamily="34" charset="-120"/>
                <a:ea typeface="微軟正黑體" panose="020B0604030504040204" pitchFamily="34" charset="-120"/>
              </a:rPr>
              <a:t>2022/2/18</a:t>
            </a:fld>
            <a:endParaRPr lang="zh-TW" altLang="en-US" dirty="0">
              <a:latin typeface="微軟正黑體" panose="020B0604030504040204" pitchFamily="34" charset="-120"/>
              <a:ea typeface="微軟正黑體" panose="020B0604030504040204" pitchFamily="34" charset="-120"/>
            </a:endParaRPr>
          </a:p>
        </p:txBody>
      </p:sp>
      <p:sp>
        <p:nvSpPr>
          <p:cNvPr id="4" name="頁尾預留位置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5" name="投影片編號預留位置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en-US" altLang="zh-TW" smtClean="0">
                <a:latin typeface="微軟正黑體" panose="020B0604030504040204" pitchFamily="34" charset="-120"/>
                <a:ea typeface="微軟正黑體" panose="020B0604030504040204" pitchFamily="34" charset="-120"/>
              </a:rPr>
              <a:pPr algn="r" rtl="0"/>
              <a:t>‹#›</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投影片影像預留位置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TW" altLang="en-US" dirty="0"/>
          </a:p>
        </p:txBody>
      </p:sp>
      <p:sp>
        <p:nvSpPr>
          <p:cNvPr id="5" name="備忘稿預留位置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8"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9" name="日期預留位置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B94C59FB-3E13-4307-9ECC-5E39E1BA9EC0}" type="datetime1">
              <a:rPr lang="zh-TW" altLang="en-US" smtClean="0">
                <a:latin typeface="微軟正黑體" panose="020B0604030504040204" pitchFamily="34" charset="-120"/>
                <a:ea typeface="微軟正黑體" panose="020B0604030504040204" pitchFamily="34" charset="-120"/>
              </a:rPr>
              <a:t>2022/2/18</a:t>
            </a:fld>
            <a:endParaRPr lang="zh-TW" altLang="en-US" dirty="0">
              <a:latin typeface="微軟正黑體" panose="020B0604030504040204" pitchFamily="34" charset="-120"/>
              <a:ea typeface="微軟正黑體" panose="020B0604030504040204" pitchFamily="34" charset="-120"/>
            </a:endParaRPr>
          </a:p>
        </p:txBody>
      </p:sp>
      <p:sp>
        <p:nvSpPr>
          <p:cNvPr id="10" name="頁尾預留位置 3"/>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11" name="投影片編號預留位置 4"/>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en-US" altLang="zh-TW" smtClean="0">
                <a:latin typeface="微軟正黑體" panose="020B0604030504040204" pitchFamily="34" charset="-120"/>
                <a:ea typeface="微軟正黑體" panose="020B0604030504040204" pitchFamily="34" charset="-120"/>
              </a:rPr>
              <a:pPr algn="r" rtl="0"/>
              <a:t>‹#›</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3pPr>
    <a:lvl4pPr marL="13716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4pPr>
    <a:lvl5pPr marL="18288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a:xfrm>
            <a:off x="3884613" y="8685213"/>
            <a:ext cx="2971800" cy="458787"/>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1</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61600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84613" y="8685213"/>
            <a:ext cx="2971800" cy="458787"/>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2</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19167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84613" y="8685213"/>
            <a:ext cx="2971800" cy="458787"/>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3</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6477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84613" y="8685213"/>
            <a:ext cx="2971800" cy="458787"/>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5</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7216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84613" y="8685213"/>
            <a:ext cx="2971800" cy="458787"/>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11</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9869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84613" y="8685213"/>
            <a:ext cx="2971800" cy="458787"/>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12</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90684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zh-TW" altLang="en-US"/>
              <a:t>按一下以編輯母片標題樣式</a:t>
            </a:r>
            <a:endParaRPr lang="zh-TW" altLang="en-US" dirty="0"/>
          </a:p>
        </p:txBody>
      </p:sp>
      <p:sp>
        <p:nvSpPr>
          <p:cNvPr id="3" name="副標題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zh-TW" altLang="en-US"/>
              <a:t>按一下以編輯母片子標題樣式</a:t>
            </a:r>
            <a:endParaRPr lang="zh-TW" altLang="en-US"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含標題的三張圖片">
    <p:spTree>
      <p:nvGrpSpPr>
        <p:cNvPr id="1" name=""/>
        <p:cNvGrpSpPr/>
        <p:nvPr/>
      </p:nvGrpSpPr>
      <p:grpSpPr>
        <a:xfrm>
          <a:off x="0" y="0"/>
          <a:ext cx="0" cy="0"/>
          <a:chOff x="0" y="0"/>
          <a:chExt cx="0" cy="0"/>
        </a:xfrm>
      </p:grpSpPr>
      <p:sp>
        <p:nvSpPr>
          <p:cNvPr id="2" name="標題 1"/>
          <p:cNvSpPr>
            <a:spLocks noGrp="1"/>
          </p:cNvSpPr>
          <p:nvPr>
            <p:ph type="title"/>
          </p:nvPr>
        </p:nvSpPr>
        <p:spPr>
          <a:xfrm>
            <a:off x="9066214" y="421594"/>
            <a:ext cx="2286000" cy="1885508"/>
          </a:xfrm>
        </p:spPr>
        <p:txBody>
          <a:bodyPr rtlCol="0">
            <a:normAutofit/>
          </a:bodyPr>
          <a:lstStyle>
            <a:lvl1pPr algn="l" rtl="0">
              <a:defRPr sz="2400">
                <a:latin typeface="微軟正黑體" panose="020B0604030504040204" pitchFamily="34" charset="-120"/>
                <a:ea typeface="微軟正黑體" panose="020B0604030504040204" pitchFamily="34" charset="-120"/>
              </a:defRPr>
            </a:lvl1pPr>
          </a:lstStyle>
          <a:p>
            <a:pPr rtl="0"/>
            <a:r>
              <a:rPr lang="zh-TW" altLang="en-US" noProof="0"/>
              <a:t>按一下以編輯母片標題樣式</a:t>
            </a:r>
            <a:endParaRPr lang="zh-TW" altLang="en-US" noProof="0" dirty="0"/>
          </a:p>
        </p:txBody>
      </p:sp>
      <p:grpSp>
        <p:nvGrpSpPr>
          <p:cNvPr id="84" name="群組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6"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7"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8"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9"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0"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1"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2"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3"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4"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5"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6"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97" name="圖片預留位置 33" descr="要新增影像的空白預留位置。按一下預留位置，然後選取您想要新增的影像。"/>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a:t>按一下圖示以新增圖片</a:t>
            </a:r>
            <a:endParaRPr lang="zh-TW" altLang="en-US" noProof="0" dirty="0"/>
          </a:p>
        </p:txBody>
      </p:sp>
      <p:grpSp>
        <p:nvGrpSpPr>
          <p:cNvPr id="98" name="群組 97"/>
          <p:cNvGrpSpPr/>
          <p:nvPr/>
        </p:nvGrpSpPr>
        <p:grpSpPr>
          <a:xfrm>
            <a:off x="5322489" y="319177"/>
            <a:ext cx="3389607" cy="2710838"/>
            <a:chOff x="895350" y="3313113"/>
            <a:chExt cx="3613151" cy="2790825"/>
          </a:xfrm>
          <a:solidFill>
            <a:schemeClr val="tx1">
              <a:lumMod val="50000"/>
            </a:schemeClr>
          </a:solidFill>
        </p:grpSpPr>
        <p:sp>
          <p:nvSpPr>
            <p:cNvPr id="99"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0"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1"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2"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3"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4"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5"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6"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7"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8"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9"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0"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111" name="圖片預留位置 33" descr="要新增影像的空白預留位置。按一下預留位置，然後選取您想要新增的影像。"/>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lIns="144000" tIns="144000" rIns="144000"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a:t>按一下圖示以新增圖片</a:t>
            </a:r>
            <a:endParaRPr lang="zh-TW" altLang="en-US" noProof="0" dirty="0"/>
          </a:p>
        </p:txBody>
      </p:sp>
      <p:grpSp>
        <p:nvGrpSpPr>
          <p:cNvPr id="112" name="群組 111"/>
          <p:cNvGrpSpPr/>
          <p:nvPr/>
        </p:nvGrpSpPr>
        <p:grpSpPr>
          <a:xfrm>
            <a:off x="5322489" y="3245640"/>
            <a:ext cx="3389607" cy="2710838"/>
            <a:chOff x="895350" y="3313113"/>
            <a:chExt cx="3613151" cy="2790825"/>
          </a:xfrm>
          <a:solidFill>
            <a:schemeClr val="tx1">
              <a:lumMod val="50000"/>
            </a:schemeClr>
          </a:solidFill>
        </p:grpSpPr>
        <p:sp>
          <p:nvSpPr>
            <p:cNvPr id="113"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4"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5"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6"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7"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8"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9"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0"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1"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2"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3"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4"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125" name="圖片預留位置 33" descr="要新增影像的空白預留位置。按一下預留位置，然後選取您想要新增的影像。"/>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lIns="144000" tIns="144000" rIns="144000"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a:t>按一下圖示以新增圖片</a:t>
            </a:r>
            <a:endParaRPr lang="zh-TW" altLang="en-US" noProof="0" dirty="0"/>
          </a:p>
        </p:txBody>
      </p:sp>
      <p:sp>
        <p:nvSpPr>
          <p:cNvPr id="126" name="文字預留位置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a:t>按一下以編輯母片文字樣式</a:t>
            </a:r>
          </a:p>
        </p:txBody>
      </p:sp>
      <p:sp>
        <p:nvSpPr>
          <p:cNvPr id="8" name="投影片編號預留位置 7"/>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noProof="0" smtClean="0"/>
              <a:pPr/>
              <a:t>‹#›</a:t>
            </a:fld>
            <a:endParaRPr lang="zh-TW" altLang="en-US" noProof="0" dirty="0"/>
          </a:p>
        </p:txBody>
      </p:sp>
      <p:sp>
        <p:nvSpPr>
          <p:cNvPr id="7" name="頁尾預留位置 6"/>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noProof="0" dirty="0"/>
          </a:p>
        </p:txBody>
      </p:sp>
      <p:sp>
        <p:nvSpPr>
          <p:cNvPr id="49"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2022/2/18</a:t>
            </a:fld>
            <a:endParaRPr lang="zh-TW" altLang="en-US"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zh-TW" altLang="en-US"/>
              <a:t>按一下以編輯母片標題樣式</a:t>
            </a:r>
            <a:endParaRPr lang="zh-TW" altLang="en-US" dirty="0"/>
          </a:p>
        </p:txBody>
      </p:sp>
      <p:sp>
        <p:nvSpPr>
          <p:cNvPr id="3" name="內容預留位置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文字預留位置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a:t>按一下以編輯母片文字樣式</a:t>
            </a:r>
          </a:p>
        </p:txBody>
      </p:sp>
      <p:sp>
        <p:nvSpPr>
          <p:cNvPr id="7" name="投影片編號預留位置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en-US" altLang="zh-TW" smtClean="0"/>
              <a:pPr/>
              <a:t>‹#›</a:t>
            </a:fld>
            <a:endParaRPr lang="zh-TW" altLang="en-US" dirty="0"/>
          </a:p>
        </p:txBody>
      </p:sp>
      <p:sp>
        <p:nvSpPr>
          <p:cNvPr id="6" name="頁尾預留位置 5"/>
          <p:cNvSpPr>
            <a:spLocks noGrp="1"/>
          </p:cNvSpPr>
          <p:nvPr>
            <p:ph type="ftr" sz="quarter" idx="11"/>
          </p:nvPr>
        </p:nvSpPr>
        <p:spPr/>
        <p:txBody>
          <a:bodyPr rtlCol="0"/>
          <a:lstStyle/>
          <a:p>
            <a:pPr rtl="0"/>
            <a:endParaRPr lang="zh-TW" altLang="en-US" dirty="0"/>
          </a:p>
        </p:txBody>
      </p:sp>
      <p:sp>
        <p:nvSpPr>
          <p:cNvPr id="8"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2022/2/18</a:t>
            </a:fld>
            <a:endParaRPr lang="zh-TW" altLang="en-US"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492891" y="1330347"/>
            <a:ext cx="3840480" cy="2103120"/>
          </a:xfrm>
        </p:spPr>
        <p:txBody>
          <a:bodyPr rtlCol="0" anchor="b">
            <a:normAutofit/>
          </a:bodyPr>
          <a:lstStyle>
            <a:lvl1pPr algn="l" rtl="0">
              <a:defRPr sz="3600">
                <a:latin typeface="微軟正黑體" panose="020B0604030504040204" pitchFamily="34" charset="-120"/>
                <a:ea typeface="微軟正黑體" panose="020B0604030504040204" pitchFamily="34" charset="-120"/>
              </a:defRPr>
            </a:lvl1pPr>
          </a:lstStyle>
          <a:p>
            <a:pPr rtl="0"/>
            <a:r>
              <a:rPr lang="zh-TW" altLang="en-US"/>
              <a:t>按一下以編輯母片標題樣式</a:t>
            </a:r>
            <a:endParaRPr lang="zh-TW" altLang="en-US" dirty="0"/>
          </a:p>
        </p:txBody>
      </p:sp>
      <p:grpSp>
        <p:nvGrpSpPr>
          <p:cNvPr id="8" name="群組 7"/>
          <p:cNvGrpSpPr/>
          <p:nvPr/>
        </p:nvGrpSpPr>
        <p:grpSpPr>
          <a:xfrm>
            <a:off x="595546" y="781398"/>
            <a:ext cx="6433398" cy="5053665"/>
            <a:chOff x="5162444" y="781398"/>
            <a:chExt cx="6433398" cy="5053665"/>
          </a:xfrm>
        </p:grpSpPr>
        <p:sp>
          <p:nvSpPr>
            <p:cNvPr id="9" name="手繪多邊形​​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 name="手繪多邊形​​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nvGrpSpPr>
            <p:cNvPr id="11" name="群組 10"/>
            <p:cNvGrpSpPr/>
            <p:nvPr/>
          </p:nvGrpSpPr>
          <p:grpSpPr>
            <a:xfrm>
              <a:off x="5814205" y="859113"/>
              <a:ext cx="5129146" cy="4880471"/>
              <a:chOff x="7856559" y="859113"/>
              <a:chExt cx="3086791" cy="4880471"/>
            </a:xfrm>
          </p:grpSpPr>
          <p:sp>
            <p:nvSpPr>
              <p:cNvPr id="20" name="手繪多邊形​​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21" name="手繪多邊形​​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12" name="手繪多邊形​​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3" name="手繪多邊形​​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4" name="手繪多邊形​​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5" name="手繪多邊形​​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6" name="手繪多邊形​​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7" name="手繪多邊形​​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8" name="手繪多邊形​​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9" name="手繪多邊形​​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3" name="圖片預留位置 2" descr="要新增影像的空白預留位置。按一下預留位置，然後選取您想要新增的影像。"/>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atin typeface="微軟正黑體" panose="020B0604030504040204" pitchFamily="34" charset="-120"/>
                <a:ea typeface="微軟正黑體" panose="020B0604030504040204" pitchFamily="34" charset="-120"/>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zh-TW" altLang="en-US"/>
              <a:t>按一下圖示以新增圖片</a:t>
            </a:r>
            <a:endParaRPr lang="zh-TW" altLang="en-US" dirty="0"/>
          </a:p>
        </p:txBody>
      </p:sp>
      <p:sp>
        <p:nvSpPr>
          <p:cNvPr id="4" name="文字預留位置 3"/>
          <p:cNvSpPr>
            <a:spLocks noGrp="1"/>
          </p:cNvSpPr>
          <p:nvPr>
            <p:ph type="body" sz="half" idx="2"/>
          </p:nvPr>
        </p:nvSpPr>
        <p:spPr>
          <a:xfrm>
            <a:off x="7492891" y="3555521"/>
            <a:ext cx="3840480" cy="2168517"/>
          </a:xfrm>
        </p:spPr>
        <p:txBody>
          <a:bodyPr rtlCol="0">
            <a:normAutofit/>
          </a:bodyPr>
          <a:lstStyle>
            <a:lvl1pPr marL="0" indent="0" algn="l" rtl="0">
              <a:buNone/>
              <a:defRPr sz="18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a:t>按一下以編輯母片文字樣式</a:t>
            </a:r>
          </a:p>
        </p:txBody>
      </p:sp>
      <p:sp>
        <p:nvSpPr>
          <p:cNvPr id="7" name="投影片編號預留位置 6"/>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smtClean="0"/>
              <a:pPr/>
              <a:t>‹#›</a:t>
            </a:fld>
            <a:endParaRPr lang="zh-TW" altLang="en-US" dirty="0"/>
          </a:p>
        </p:txBody>
      </p:sp>
      <p:sp>
        <p:nvSpPr>
          <p:cNvPr id="6" name="頁尾預留位置 5"/>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22"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2022/2/18</a:t>
            </a:fld>
            <a:endParaRPr lang="zh-TW" altLang="en-US"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6" name="投影片編號預留位置 5"/>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7"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2022/2/18</a:t>
            </a:fld>
            <a:endParaRPr lang="zh-TW" altLang="en-US"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624268" y="304800"/>
            <a:ext cx="1729531" cy="5676900"/>
          </a:xfrm>
        </p:spPr>
        <p:txBody>
          <a:bodyPr vert="eaVert" rtlCol="0"/>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a:xfrm>
            <a:off x="838199" y="304800"/>
            <a:ext cx="8633671" cy="5676900"/>
          </a:xfrm>
        </p:spPr>
        <p:txBody>
          <a:bodyPr vert="eaVert"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6" name="投影片編號預留位置 5"/>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7"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2022/2/18</a:t>
            </a:fld>
            <a:endParaRPr lang="zh-TW" altLang="en-US"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內容預留位置 2"/>
          <p:cNvSpPr>
            <a:spLocks noGrp="1"/>
          </p:cNvSpPr>
          <p:nvPr>
            <p:ph idx="1"/>
          </p:nvPr>
        </p:nvSpPr>
        <p:spPr/>
        <p:txBody>
          <a:bodyPr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6" name="投影片編號預留位置 5"/>
          <p:cNvSpPr>
            <a:spLocks noGrp="1"/>
          </p:cNvSpPr>
          <p:nvPr>
            <p:ph type="sldNum" sz="quarter" idx="12"/>
          </p:nvPr>
        </p:nvSpPr>
        <p:spPr/>
        <p:txBody>
          <a:bodyPr rtlCol="0"/>
          <a:lstStyle/>
          <a:p>
            <a:pPr rtl="0"/>
            <a:fld id="{022B156B-59AE-415F-B24B-8756D48BB977}" type="slidenum">
              <a:rPr lang="en-US" altLang="zh-TW"/>
              <a:t>‹#›</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7"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2022/2/18</a:t>
            </a:fld>
            <a:endParaRPr lang="zh-TW" altLang="en-US"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4265613" y="1828800"/>
            <a:ext cx="6858002" cy="1828800"/>
          </a:xfrm>
        </p:spPr>
        <p:txBody>
          <a:bodyPr rtlCol="0" anchor="b">
            <a:normAutofit/>
          </a:bodyPr>
          <a:lstStyle>
            <a:lvl1pPr algn="l" rtl="0">
              <a:defRPr sz="4400"/>
            </a:lvl1pPr>
          </a:lstStyle>
          <a:p>
            <a:pPr rtl="0"/>
            <a:r>
              <a:rPr lang="zh-TW" altLang="en-US" dirty="0"/>
              <a:t>按一下以編輯母片標題</a:t>
            </a:r>
            <a:br>
              <a:rPr lang="en-US" altLang="zh-TW" dirty="0"/>
            </a:br>
            <a:r>
              <a:rPr lang="zh-TW" altLang="en-US" dirty="0"/>
              <a:t>樣式</a:t>
            </a:r>
          </a:p>
        </p:txBody>
      </p:sp>
      <p:sp>
        <p:nvSpPr>
          <p:cNvPr id="3" name="文字預留位置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zh-TW" altLang="en-US"/>
              <a:t>按一下以編輯母片文字樣式</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內容預留位置 2"/>
          <p:cNvSpPr>
            <a:spLocks noGrp="1"/>
          </p:cNvSpPr>
          <p:nvPr>
            <p:ph sz="half" idx="1"/>
          </p:nvPr>
        </p:nvSpPr>
        <p:spPr>
          <a:xfrm>
            <a:off x="1065212" y="1825625"/>
            <a:ext cx="4954588" cy="4187952"/>
          </a:xfrm>
        </p:spPr>
        <p:txBody>
          <a:bodyPr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內容預留位置 3"/>
          <p:cNvSpPr>
            <a:spLocks noGrp="1"/>
          </p:cNvSpPr>
          <p:nvPr>
            <p:ph sz="half" idx="2"/>
          </p:nvPr>
        </p:nvSpPr>
        <p:spPr>
          <a:xfrm>
            <a:off x="6172200" y="1825625"/>
            <a:ext cx="4951414" cy="4187952"/>
          </a:xfrm>
        </p:spPr>
        <p:txBody>
          <a:bodyPr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7" name="投影片編號預留位置 6"/>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6" name="頁尾預留位置 5"/>
          <p:cNvSpPr>
            <a:spLocks noGrp="1"/>
          </p:cNvSpPr>
          <p:nvPr>
            <p:ph type="ftr" sz="quarter" idx="11"/>
          </p:nvPr>
        </p:nvSpPr>
        <p:spPr/>
        <p:txBody>
          <a:bodyPr rtlCol="0"/>
          <a:lstStyle/>
          <a:p>
            <a:pPr rtl="0"/>
            <a:endParaRPr lang="zh-TW" altLang="en-US" dirty="0"/>
          </a:p>
        </p:txBody>
      </p:sp>
      <p:sp>
        <p:nvSpPr>
          <p:cNvPr id="8"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2022/2/18</a:t>
            </a:fld>
            <a:endParaRPr lang="zh-TW" altLang="en-US"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a:t>按一下以編輯母片文字樣式</a:t>
            </a:r>
          </a:p>
        </p:txBody>
      </p:sp>
      <p:sp>
        <p:nvSpPr>
          <p:cNvPr id="4" name="內容預留位置 3"/>
          <p:cNvSpPr>
            <a:spLocks noGrp="1"/>
          </p:cNvSpPr>
          <p:nvPr>
            <p:ph sz="half" idx="2"/>
          </p:nvPr>
        </p:nvSpPr>
        <p:spPr>
          <a:xfrm>
            <a:off x="1069848" y="2505075"/>
            <a:ext cx="4956048" cy="3476625"/>
          </a:xfrm>
        </p:spPr>
        <p:txBody>
          <a:bodyPr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文字預留位置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a:t>按一下以編輯母片文字樣式</a:t>
            </a:r>
          </a:p>
        </p:txBody>
      </p:sp>
      <p:sp>
        <p:nvSpPr>
          <p:cNvPr id="6" name="內容預留位置 5"/>
          <p:cNvSpPr>
            <a:spLocks noGrp="1"/>
          </p:cNvSpPr>
          <p:nvPr>
            <p:ph sz="quarter" idx="4"/>
          </p:nvPr>
        </p:nvSpPr>
        <p:spPr>
          <a:xfrm>
            <a:off x="6172200" y="2505075"/>
            <a:ext cx="4956048" cy="3476625"/>
          </a:xfrm>
        </p:spPr>
        <p:txBody>
          <a:bodyPr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9" name="投影片編號預留位置 8"/>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8" name="頁尾預留位置 7"/>
          <p:cNvSpPr>
            <a:spLocks noGrp="1"/>
          </p:cNvSpPr>
          <p:nvPr>
            <p:ph type="ftr" sz="quarter" idx="11"/>
          </p:nvPr>
        </p:nvSpPr>
        <p:spPr/>
        <p:txBody>
          <a:bodyPr rtlCol="0"/>
          <a:lstStyle/>
          <a:p>
            <a:pPr rtl="0"/>
            <a:endParaRPr lang="zh-TW" altLang="en-US" dirty="0"/>
          </a:p>
        </p:txBody>
      </p:sp>
      <p:sp>
        <p:nvSpPr>
          <p:cNvPr id="10"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2022/2/18</a:t>
            </a:fld>
            <a:endParaRPr lang="zh-TW" altLang="en-US"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5" name="投影片編號預留位置 4"/>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4" name="頁尾預留位置 3"/>
          <p:cNvSpPr>
            <a:spLocks noGrp="1"/>
          </p:cNvSpPr>
          <p:nvPr>
            <p:ph type="ftr" sz="quarter" idx="11"/>
          </p:nvPr>
        </p:nvSpPr>
        <p:spPr/>
        <p:txBody>
          <a:bodyPr rtlCol="0"/>
          <a:lstStyle/>
          <a:p>
            <a:pPr rtl="0"/>
            <a:endParaRPr lang="zh-TW" altLang="en-US" dirty="0"/>
          </a:p>
        </p:txBody>
      </p:sp>
      <p:sp>
        <p:nvSpPr>
          <p:cNvPr id="6"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2022/2/18</a:t>
            </a:fld>
            <a:endParaRPr lang="zh-TW" altLang="en-US"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投影片編號預留位置 3"/>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3" name="頁尾預留位置 2"/>
          <p:cNvSpPr>
            <a:spLocks noGrp="1"/>
          </p:cNvSpPr>
          <p:nvPr>
            <p:ph type="ftr" sz="quarter" idx="11"/>
          </p:nvPr>
        </p:nvSpPr>
        <p:spPr/>
        <p:txBody>
          <a:bodyPr rtlCol="0"/>
          <a:lstStyle/>
          <a:p>
            <a:pPr rtl="0"/>
            <a:endParaRPr lang="zh-TW" altLang="en-US" dirty="0"/>
          </a:p>
        </p:txBody>
      </p:sp>
      <p:sp>
        <p:nvSpPr>
          <p:cNvPr id="5"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2022/2/18</a:t>
            </a:fld>
            <a:endParaRPr lang="zh-TW" altLang="en-US"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含標題的兩張圖片">
    <p:spTree>
      <p:nvGrpSpPr>
        <p:cNvPr id="1" name=""/>
        <p:cNvGrpSpPr/>
        <p:nvPr/>
      </p:nvGrpSpPr>
      <p:grpSpPr>
        <a:xfrm>
          <a:off x="0" y="0"/>
          <a:ext cx="0" cy="0"/>
          <a:chOff x="0" y="0"/>
          <a:chExt cx="0" cy="0"/>
        </a:xfrm>
      </p:grpSpPr>
      <p:sp>
        <p:nvSpPr>
          <p:cNvPr id="2" name="標題 1"/>
          <p:cNvSpPr>
            <a:spLocks noGrp="1"/>
          </p:cNvSpPr>
          <p:nvPr>
            <p:ph type="title"/>
          </p:nvPr>
        </p:nvSpPr>
        <p:spPr>
          <a:xfrm>
            <a:off x="1065212" y="304799"/>
            <a:ext cx="10058402" cy="1216152"/>
          </a:xfrm>
        </p:spPr>
        <p:txBody>
          <a:bodyPr rtlCol="0"/>
          <a:lstStyle>
            <a:lvl1pPr algn="l" rtl="0">
              <a:defRPr>
                <a:latin typeface="微軟正黑體" panose="020B0604030504040204" pitchFamily="34" charset="-120"/>
                <a:ea typeface="微軟正黑體" panose="020B0604030504040204" pitchFamily="34" charset="-120"/>
              </a:defRPr>
            </a:lvl1pPr>
          </a:lstStyle>
          <a:p>
            <a:pPr rtl="0"/>
            <a:r>
              <a:rPr lang="zh-TW" altLang="en-US" noProof="0"/>
              <a:t>按一下以編輯母片標題樣式</a:t>
            </a:r>
            <a:endParaRPr lang="zh-TW" altLang="en-US" noProof="0" dirty="0"/>
          </a:p>
        </p:txBody>
      </p:sp>
      <p:grpSp>
        <p:nvGrpSpPr>
          <p:cNvPr id="9" name="群組 8"/>
          <p:cNvGrpSpPr/>
          <p:nvPr/>
        </p:nvGrpSpPr>
        <p:grpSpPr>
          <a:xfrm>
            <a:off x="1052422" y="1733550"/>
            <a:ext cx="4360503" cy="3050038"/>
            <a:chOff x="895350" y="3313113"/>
            <a:chExt cx="3613151" cy="2790825"/>
          </a:xfrm>
          <a:solidFill>
            <a:schemeClr val="tx1">
              <a:lumMod val="50000"/>
            </a:schemeClr>
          </a:solidFill>
        </p:grpSpPr>
        <p:sp>
          <p:nvSpPr>
            <p:cNvPr id="10"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3"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4"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5"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6"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7"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8"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9"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0"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1"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36" name="圖片預留位置 33" descr="要新增影像的空白預留位置。按一下預留位置，然後選取您想要新增的影像。"/>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a:t>按一下圖示以新增圖片</a:t>
            </a:r>
            <a:endParaRPr lang="zh-TW" altLang="en-US" noProof="0" dirty="0"/>
          </a:p>
        </p:txBody>
      </p:sp>
      <p:sp>
        <p:nvSpPr>
          <p:cNvPr id="39" name="文字預留位置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a:t>按一下以編輯母片文字樣式</a:t>
            </a:r>
          </a:p>
        </p:txBody>
      </p:sp>
      <p:grpSp>
        <p:nvGrpSpPr>
          <p:cNvPr id="22" name="群組 21"/>
          <p:cNvGrpSpPr/>
          <p:nvPr/>
        </p:nvGrpSpPr>
        <p:grpSpPr>
          <a:xfrm>
            <a:off x="6763111" y="1733550"/>
            <a:ext cx="4360503" cy="3050038"/>
            <a:chOff x="895350" y="3313113"/>
            <a:chExt cx="3613151" cy="2790825"/>
          </a:xfrm>
          <a:solidFill>
            <a:schemeClr val="tx1">
              <a:lumMod val="50000"/>
            </a:schemeClr>
          </a:solidFill>
        </p:grpSpPr>
        <p:sp>
          <p:nvSpPr>
            <p:cNvPr id="23"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4"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5"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6"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7"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8"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9"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0"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1"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2"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3"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4"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37" name="圖片預留位置 33" descr="要新增影像的空白預留位置。按一下預留位置，然後選取您想要新增的影像。"/>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a:t>按一下圖示以新增圖片</a:t>
            </a:r>
            <a:endParaRPr lang="zh-TW" altLang="en-US" noProof="0" dirty="0"/>
          </a:p>
        </p:txBody>
      </p:sp>
      <p:sp>
        <p:nvSpPr>
          <p:cNvPr id="40" name="文字預留位置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a:t>按一下以編輯母片文字樣式</a:t>
            </a:r>
          </a:p>
        </p:txBody>
      </p:sp>
      <p:sp>
        <p:nvSpPr>
          <p:cNvPr id="8" name="投影片編號預留位置 7"/>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noProof="0" smtClean="0"/>
              <a:pPr/>
              <a:t>‹#›</a:t>
            </a:fld>
            <a:endParaRPr lang="zh-TW" altLang="en-US" noProof="0" dirty="0"/>
          </a:p>
        </p:txBody>
      </p:sp>
      <p:sp>
        <p:nvSpPr>
          <p:cNvPr id="7" name="頁尾預留位置 6"/>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noProof="0" dirty="0"/>
          </a:p>
        </p:txBody>
      </p:sp>
      <p:sp>
        <p:nvSpPr>
          <p:cNvPr id="38" name="日期預留位置 3"/>
          <p:cNvSpPr>
            <a:spLocks noGrp="1"/>
          </p:cNvSpPr>
          <p:nvPr>
            <p:ph type="dt" sz="half" idx="20"/>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2022/2/18</a:t>
            </a:fld>
            <a:endParaRPr lang="zh-TW" altLang="en-US"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含標題的三張圖片">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微軟正黑體" panose="020B0604030504040204" pitchFamily="34" charset="-120"/>
                <a:ea typeface="微軟正黑體" panose="020B0604030504040204" pitchFamily="34" charset="-120"/>
              </a:defRPr>
            </a:lvl1pPr>
          </a:lstStyle>
          <a:p>
            <a:pPr rtl="0"/>
            <a:r>
              <a:rPr lang="zh-TW" altLang="en-US"/>
              <a:t>按一下以編輯母片標題樣式</a:t>
            </a:r>
            <a:endParaRPr lang="zh-TW" altLang="en-US" dirty="0"/>
          </a:p>
        </p:txBody>
      </p:sp>
      <p:grpSp>
        <p:nvGrpSpPr>
          <p:cNvPr id="52" name="群組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4"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5"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6"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7"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8"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9"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0"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1"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2"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3"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4"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79" name="圖片預留位置 33" descr="要新增影像的空白預留位置。按一下預留位置，然後選取您想要新增的影像。"/>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a:t>按一下圖示以新增圖片</a:t>
            </a:r>
            <a:endParaRPr lang="zh-TW" altLang="en-US" dirty="0"/>
          </a:p>
        </p:txBody>
      </p:sp>
      <p:sp>
        <p:nvSpPr>
          <p:cNvPr id="81" name="文字預留位置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a:t>按一下以編輯母片文字樣式</a:t>
            </a:r>
          </a:p>
        </p:txBody>
      </p:sp>
      <p:grpSp>
        <p:nvGrpSpPr>
          <p:cNvPr id="84" name="群組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6"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7"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8"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9"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0"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1"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2"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3"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4"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5"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6"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78" name="圖片預留位置 33" descr="要新增影像的空白預留位置。按一下預留位置，然後選取您想要新增的影像。"/>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a:t>按一下圖示以新增圖片</a:t>
            </a:r>
            <a:endParaRPr lang="zh-TW" altLang="en-US" dirty="0"/>
          </a:p>
        </p:txBody>
      </p:sp>
      <p:sp>
        <p:nvSpPr>
          <p:cNvPr id="82" name="文字預留位置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a:t>按一下以編輯母片文字樣式</a:t>
            </a:r>
          </a:p>
        </p:txBody>
      </p:sp>
      <p:grpSp>
        <p:nvGrpSpPr>
          <p:cNvPr id="97" name="群組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9"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0"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1"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2"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3"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4"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5"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6"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7"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8"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9"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80" name="圖片預留位置 33" descr="要新增影像的空白預留位置。按一下預留位置，然後選取您想要新增的影像。"/>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a:t>按一下圖示以新增圖片</a:t>
            </a:r>
            <a:endParaRPr lang="zh-TW" altLang="en-US" dirty="0"/>
          </a:p>
        </p:txBody>
      </p:sp>
      <p:sp>
        <p:nvSpPr>
          <p:cNvPr id="83" name="文字預留位置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a:t>按一下以編輯母片文字樣式</a:t>
            </a:r>
          </a:p>
        </p:txBody>
      </p:sp>
      <p:sp>
        <p:nvSpPr>
          <p:cNvPr id="8" name="投影片編號預留位置 7"/>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smtClean="0"/>
              <a:pPr/>
              <a:t>‹#›</a:t>
            </a:fld>
            <a:endParaRPr lang="zh-TW" altLang="en-US" dirty="0"/>
          </a:p>
        </p:txBody>
      </p:sp>
      <p:sp>
        <p:nvSpPr>
          <p:cNvPr id="7" name="頁尾預留位置 6"/>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51" name="日期預留位置 3"/>
          <p:cNvSpPr>
            <a:spLocks noGrp="1"/>
          </p:cNvSpPr>
          <p:nvPr>
            <p:ph type="dt" sz="half" idx="2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2022/2/18</a:t>
            </a:fld>
            <a:endParaRPr lang="zh-TW" altLang="en-US"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標題預留位置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zh-TW" altLang="en-US" noProof="0" dirty="0"/>
              <a:t>按一下以編輯母片標題樣式</a:t>
            </a:r>
          </a:p>
        </p:txBody>
      </p:sp>
      <p:sp>
        <p:nvSpPr>
          <p:cNvPr id="3" name="文字預留位置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zh-TW" altLang="en-US" noProof="0" dirty="0"/>
              <a:t>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投影片編號預留位置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022B156B-59AE-415F-B24B-8756D48BB977}" type="slidenum">
              <a:rPr lang="en-US" altLang="zh-TW" noProof="0" smtClean="0"/>
              <a:pPr/>
              <a:t>‹#›</a:t>
            </a:fld>
            <a:endParaRPr lang="zh-TW" altLang="en-US" noProof="0" dirty="0"/>
          </a:p>
        </p:txBody>
      </p:sp>
      <p:sp>
        <p:nvSpPr>
          <p:cNvPr id="5" name="頁尾預留位置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endParaRPr lang="zh-TW" altLang="en-US" noProof="0" dirty="0"/>
          </a:p>
        </p:txBody>
      </p:sp>
      <p:sp>
        <p:nvSpPr>
          <p:cNvPr id="4"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E3FFC781-C024-4161-AC86-AF3317DE2A35}" type="datetime1">
              <a:rPr lang="zh-TW" altLang="en-US" smtClean="0"/>
              <a:pPr/>
              <a:t>2022/2/18</a:t>
            </a:fld>
            <a:endParaRPr lang="zh-TW" altLang="en-US"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newstd.tp.edu.tw/Login.acti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615335" y="501825"/>
            <a:ext cx="9396664" cy="1828800"/>
          </a:xfrm>
        </p:spPr>
        <p:txBody>
          <a:bodyPr rtlCol="0">
            <a:normAutofit/>
          </a:bodyPr>
          <a:lstStyle/>
          <a:p>
            <a:pPr algn="ctr" rtl="0"/>
            <a:r>
              <a:rPr lang="zh-TW" altLang="en-US" dirty="0">
                <a:latin typeface="Salesforce Sans"/>
                <a:sym typeface="Salesforce Sans"/>
              </a:rPr>
              <a:t>感謝各位一起在幸福花園裡</a:t>
            </a:r>
            <a:br>
              <a:rPr lang="en-US" altLang="zh-TW" dirty="0">
                <a:latin typeface="Salesforce Sans"/>
                <a:sym typeface="Salesforce Sans"/>
              </a:rPr>
            </a:br>
            <a:r>
              <a:rPr lang="zh-TW" altLang="en-US" dirty="0">
                <a:latin typeface="Salesforce Sans"/>
                <a:sym typeface="Salesforce Sans"/>
              </a:rPr>
              <a:t>澆灌愛與溫暖的園丁們</a:t>
            </a:r>
          </a:p>
        </p:txBody>
      </p:sp>
      <p:sp>
        <p:nvSpPr>
          <p:cNvPr id="3" name="副標題 2"/>
          <p:cNvSpPr>
            <a:spLocks noGrp="1"/>
          </p:cNvSpPr>
          <p:nvPr>
            <p:ph type="subTitle" idx="1"/>
          </p:nvPr>
        </p:nvSpPr>
        <p:spPr>
          <a:xfrm>
            <a:off x="4021502" y="2621142"/>
            <a:ext cx="3347429" cy="914400"/>
          </a:xfrm>
        </p:spPr>
        <p:txBody>
          <a:bodyPr rtlCol="0">
            <a:normAutofit/>
          </a:bodyPr>
          <a:lstStyle/>
          <a:p>
            <a:pPr rtl="0"/>
            <a:r>
              <a:rPr lang="zh-TW" altLang="en-US" sz="4800" b="1" dirty="0">
                <a:latin typeface="Salesforce Sans"/>
                <a:sym typeface="Salesforce Sans"/>
              </a:rPr>
              <a:t>六年二班</a:t>
            </a:r>
          </a:p>
        </p:txBody>
      </p:sp>
      <p:sp>
        <p:nvSpPr>
          <p:cNvPr id="4" name="文本框 17">
            <a:extLst>
              <a:ext uri="{FF2B5EF4-FFF2-40B4-BE49-F238E27FC236}">
                <a16:creationId xmlns:a16="http://schemas.microsoft.com/office/drawing/2014/main" id="{50B4330A-0F35-4BF7-84DA-EBEE4F7AD677}"/>
              </a:ext>
            </a:extLst>
          </p:cNvPr>
          <p:cNvSpPr txBox="1"/>
          <p:nvPr/>
        </p:nvSpPr>
        <p:spPr>
          <a:xfrm>
            <a:off x="6313667" y="3586770"/>
            <a:ext cx="5706392" cy="1754326"/>
          </a:xfrm>
          <a:prstGeom prst="rect">
            <a:avLst/>
          </a:prstGeom>
          <a:noFill/>
          <a:ln>
            <a:solidFill>
              <a:schemeClr val="accent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600" dirty="0">
                <a:solidFill>
                  <a:schemeClr val="accent1"/>
                </a:solidFill>
                <a:latin typeface="華康POP1體W7(P)" panose="02010600010101010101" pitchFamily="2" charset="-120"/>
                <a:ea typeface="華康POP1體W7(P)" panose="02010600010101010101" pitchFamily="2" charset="-120"/>
              </a:rPr>
              <a:t>請</a:t>
            </a:r>
            <a:r>
              <a:rPr kumimoji="0" lang="zh-TW" altLang="en-US" sz="3600" i="0" u="none" strike="noStrike" kern="1200" cap="none" spc="0" normalizeH="0" baseline="0" noProof="0" dirty="0">
                <a:ln>
                  <a:noFill/>
                </a:ln>
                <a:solidFill>
                  <a:schemeClr val="accent1"/>
                </a:solidFill>
                <a:effectLst/>
                <a:uLnTx/>
                <a:uFillTx/>
                <a:latin typeface="華康POP1體W7(P)" panose="02010600010101010101" pitchFamily="2" charset="-120"/>
                <a:ea typeface="華康POP1體W7(P)" panose="02010600010101010101" pitchFamily="2" charset="-120"/>
              </a:rPr>
              <a:t>家長先到留言區協助簽到</a:t>
            </a:r>
            <a:endParaRPr kumimoji="0" lang="en-US" altLang="zh-TW" sz="3600" i="0" u="none" strike="noStrike" kern="1200" cap="none" spc="0" normalizeH="0" baseline="0" noProof="0" dirty="0">
              <a:ln>
                <a:noFill/>
              </a:ln>
              <a:solidFill>
                <a:schemeClr val="accent1"/>
              </a:solidFill>
              <a:effectLst/>
              <a:uLnTx/>
              <a:uFillTx/>
              <a:latin typeface="華康POP1體W7(P)" panose="02010600010101010101" pitchFamily="2" charset="-120"/>
              <a:ea typeface="華康POP1體W7(P)" panose="02010600010101010101" pitchFamily="2"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3600" i="0" u="none" strike="noStrike" kern="1200" cap="none" spc="0" normalizeH="0" baseline="0" noProof="0" dirty="0" err="1">
                <a:ln>
                  <a:noFill/>
                </a:ln>
                <a:solidFill>
                  <a:srgbClr val="5E5E5E"/>
                </a:solidFill>
                <a:effectLst/>
                <a:uLnTx/>
                <a:uFillTx/>
                <a:latin typeface="華康POP1體W7(P)" panose="02010600010101010101" pitchFamily="2" charset="-120"/>
                <a:ea typeface="華康POP1體W7(P)" panose="02010600010101010101" pitchFamily="2" charset="-120"/>
              </a:rPr>
              <a:t>EX:602</a:t>
            </a:r>
            <a:r>
              <a:rPr kumimoji="0" lang="en-US" altLang="zh-TW" sz="3600" i="0" u="none" strike="noStrike" kern="1200" cap="none" spc="0" normalizeH="0" noProof="0" dirty="0">
                <a:ln>
                  <a:noFill/>
                </a:ln>
                <a:solidFill>
                  <a:srgbClr val="5E5E5E"/>
                </a:solidFill>
                <a:effectLst/>
                <a:uLnTx/>
                <a:uFillTx/>
                <a:latin typeface="華康POP1體W7(P)" panose="02010600010101010101" pitchFamily="2" charset="-120"/>
                <a:ea typeface="華康POP1體W7(P)" panose="02010600010101010101" pitchFamily="2" charset="-120"/>
              </a:rPr>
              <a:t> </a:t>
            </a:r>
            <a:r>
              <a:rPr kumimoji="0" lang="en-US" altLang="zh-TW" sz="3600" i="0" u="none" strike="noStrike" kern="1200" cap="none" spc="0" normalizeH="0" noProof="0" dirty="0" err="1">
                <a:ln>
                  <a:noFill/>
                </a:ln>
                <a:solidFill>
                  <a:srgbClr val="5E5E5E"/>
                </a:solidFill>
                <a:effectLst/>
                <a:uLnTx/>
                <a:uFillTx/>
                <a:latin typeface="華康POP1體W7(P)" panose="02010600010101010101" pitchFamily="2" charset="-120"/>
                <a:ea typeface="華康POP1體W7(P)" panose="02010600010101010101" pitchFamily="2" charset="-120"/>
              </a:rPr>
              <a:t>OO</a:t>
            </a:r>
            <a:r>
              <a:rPr kumimoji="0" lang="zh-TW" altLang="en-US" sz="3600" i="0" u="none" strike="noStrike" kern="1200" cap="none" spc="0" normalizeH="0" noProof="0" dirty="0">
                <a:ln>
                  <a:noFill/>
                </a:ln>
                <a:solidFill>
                  <a:srgbClr val="5E5E5E"/>
                </a:solidFill>
                <a:effectLst/>
                <a:uLnTx/>
                <a:uFillTx/>
                <a:latin typeface="華康POP1體W7(P)" panose="02010600010101010101" pitchFamily="2" charset="-120"/>
                <a:ea typeface="華康POP1體W7(P)" panose="02010600010101010101" pitchFamily="2" charset="-120"/>
              </a:rPr>
              <a:t>的</a:t>
            </a:r>
            <a:r>
              <a:rPr lang="zh-TW" altLang="en-US" sz="3600" dirty="0">
                <a:solidFill>
                  <a:srgbClr val="5E5E5E"/>
                </a:solidFill>
                <a:latin typeface="華康POP1體W7(P)" panose="02010600010101010101" pitchFamily="2" charset="-120"/>
                <a:ea typeface="華康POP1體W7(P)" panose="02010600010101010101" pitchFamily="2" charset="-120"/>
              </a:rPr>
              <a:t>帥氣爸爸</a:t>
            </a:r>
            <a:endParaRPr kumimoji="0" lang="en-US" altLang="zh-TW" sz="3600" i="0" u="none" strike="noStrike" kern="1200" cap="none" spc="0" normalizeH="0" noProof="0" dirty="0">
              <a:ln>
                <a:noFill/>
              </a:ln>
              <a:solidFill>
                <a:srgbClr val="5E5E5E"/>
              </a:solidFill>
              <a:effectLst/>
              <a:uLnTx/>
              <a:uFillTx/>
              <a:latin typeface="華康POP1體W7(P)" panose="02010600010101010101" pitchFamily="2" charset="-120"/>
              <a:ea typeface="華康POP1體W7(P)" panose="02010600010101010101" pitchFamily="2"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600" noProof="0" dirty="0">
                <a:solidFill>
                  <a:srgbClr val="5E5E5E"/>
                </a:solidFill>
                <a:latin typeface="華康POP1體W7(P)" panose="02010600010101010101" pitchFamily="2" charset="-120"/>
                <a:ea typeface="華康POP1體W7(P)" panose="02010600010101010101" pitchFamily="2" charset="-120"/>
              </a:rPr>
              <a:t>我們準時</a:t>
            </a:r>
            <a:r>
              <a:rPr lang="en-US" altLang="zh-TW" sz="3600" noProof="0" dirty="0">
                <a:solidFill>
                  <a:srgbClr val="5E5E5E"/>
                </a:solidFill>
                <a:latin typeface="華康POP1體W7(P)" panose="02010600010101010101" pitchFamily="2" charset="-120"/>
                <a:ea typeface="華康POP1體W7(P)" panose="02010600010101010101" pitchFamily="2" charset="-120"/>
              </a:rPr>
              <a:t>7:00</a:t>
            </a:r>
            <a:r>
              <a:rPr lang="zh-TW" altLang="en-US" sz="3600" noProof="0" dirty="0">
                <a:solidFill>
                  <a:srgbClr val="5E5E5E"/>
                </a:solidFill>
                <a:latin typeface="華康POP1體W7(P)" panose="02010600010101010101" pitchFamily="2" charset="-120"/>
                <a:ea typeface="華康POP1體W7(P)" panose="02010600010101010101" pitchFamily="2" charset="-120"/>
              </a:rPr>
              <a:t>開始囉</a:t>
            </a:r>
            <a:r>
              <a:rPr lang="en-US" altLang="zh-TW" sz="3600" noProof="0" dirty="0">
                <a:solidFill>
                  <a:srgbClr val="5E5E5E"/>
                </a:solidFill>
                <a:latin typeface="華康POP1體W7(P)" panose="02010600010101010101" pitchFamily="2" charset="-120"/>
                <a:ea typeface="華康POP1體W7(P)" panose="02010600010101010101" pitchFamily="2" charset="-120"/>
              </a:rPr>
              <a:t>~</a:t>
            </a:r>
            <a:endParaRPr kumimoji="0" lang="en-US" altLang="zh-TW" sz="3600" i="0" u="none" strike="noStrike" kern="1200" cap="none" spc="0" normalizeH="0" baseline="0" noProof="0" dirty="0">
              <a:ln>
                <a:noFill/>
              </a:ln>
              <a:solidFill>
                <a:srgbClr val="5E5E5E"/>
              </a:solidFill>
              <a:effectLst/>
              <a:uLnTx/>
              <a:uFillTx/>
              <a:latin typeface="華康POP1體W7(P)" panose="02010600010101010101" pitchFamily="2" charset="-120"/>
              <a:ea typeface="華康POP1體W7(P)" panose="02010600010101010101" pitchFamily="2" charset="-120"/>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A0CFE819-DD8E-4E78-B949-E22F47D1D8D0}"/>
              </a:ext>
            </a:extLst>
          </p:cNvPr>
          <p:cNvSpPr>
            <a:spLocks noGrp="1"/>
          </p:cNvSpPr>
          <p:nvPr>
            <p:ph type="ctrTitle"/>
          </p:nvPr>
        </p:nvSpPr>
        <p:spPr>
          <a:xfrm>
            <a:off x="2261619" y="1211893"/>
            <a:ext cx="9537898" cy="2746332"/>
          </a:xfrm>
        </p:spPr>
        <p:txBody>
          <a:bodyPr>
            <a:normAutofit fontScale="90000"/>
          </a:bodyPr>
          <a:lstStyle/>
          <a:p>
            <a:r>
              <a:rPr lang="zh-TW" altLang="en-US" sz="7300" b="1" dirty="0"/>
              <a:t>三、</a:t>
            </a:r>
            <a:r>
              <a:rPr lang="zh-TW" altLang="en-US" sz="8000" b="1" dirty="0"/>
              <a:t>本學期學校行事曆</a:t>
            </a:r>
            <a:br>
              <a:rPr lang="zh-TW" altLang="en-US" dirty="0"/>
            </a:br>
            <a:endParaRPr lang="zh-TW" altLang="en-US" dirty="0"/>
          </a:p>
        </p:txBody>
      </p:sp>
    </p:spTree>
    <p:extLst>
      <p:ext uri="{BB962C8B-B14F-4D97-AF65-F5344CB8AC3E}">
        <p14:creationId xmlns:p14="http://schemas.microsoft.com/office/powerpoint/2010/main" val="147216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49C9B3ED-9EEC-4E7F-BE67-237BB189DB0A}"/>
              </a:ext>
            </a:extLst>
          </p:cNvPr>
          <p:cNvSpPr/>
          <p:nvPr/>
        </p:nvSpPr>
        <p:spPr bwMode="auto">
          <a:xfrm>
            <a:off x="1616797" y="1988892"/>
            <a:ext cx="9104853" cy="1874791"/>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id="{04F6E144-AE01-47F8-B8E6-4AB9F4E62E54}"/>
              </a:ext>
            </a:extLst>
          </p:cNvPr>
          <p:cNvSpPr/>
          <p:nvPr/>
        </p:nvSpPr>
        <p:spPr bwMode="auto">
          <a:xfrm>
            <a:off x="1638522" y="702695"/>
            <a:ext cx="9104853" cy="9119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微軟正黑體" panose="020B0604030504040204" pitchFamily="34" charset="-120"/>
              <a:ea typeface="微軟正黑體" panose="020B0604030504040204" pitchFamily="34" charset="-120"/>
            </a:endParaRPr>
          </a:p>
        </p:txBody>
      </p:sp>
      <p:sp>
        <p:nvSpPr>
          <p:cNvPr id="14" name="矩形: 圓角 13">
            <a:extLst>
              <a:ext uri="{FF2B5EF4-FFF2-40B4-BE49-F238E27FC236}">
                <a16:creationId xmlns:a16="http://schemas.microsoft.com/office/drawing/2014/main" id="{0455161C-2C21-49B5-BC1F-CC60CDD119C8}"/>
              </a:ext>
            </a:extLst>
          </p:cNvPr>
          <p:cNvSpPr/>
          <p:nvPr/>
        </p:nvSpPr>
        <p:spPr bwMode="auto">
          <a:xfrm>
            <a:off x="1477927" y="453273"/>
            <a:ext cx="1694297" cy="736845"/>
          </a:xfrm>
          <a:prstGeom prst="roundRect">
            <a:avLst/>
          </a:prstGeom>
          <a:solidFill>
            <a:srgbClr val="FF7C8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chemeClr val="tx1"/>
                </a:solidFill>
                <a:latin typeface="微軟正黑體" panose="020B0604030504040204" pitchFamily="34" charset="-120"/>
                <a:ea typeface="微軟正黑體" panose="020B0604030504040204" pitchFamily="34" charset="-120"/>
              </a:rPr>
              <a:t>二月份</a:t>
            </a:r>
          </a:p>
        </p:txBody>
      </p:sp>
      <p:sp>
        <p:nvSpPr>
          <p:cNvPr id="15" name="文字方塊 10">
            <a:extLst>
              <a:ext uri="{FF2B5EF4-FFF2-40B4-BE49-F238E27FC236}">
                <a16:creationId xmlns:a16="http://schemas.microsoft.com/office/drawing/2014/main" id="{AA2787BF-8F39-4CB4-B6B0-8EBC6A89DB00}"/>
              </a:ext>
            </a:extLst>
          </p:cNvPr>
          <p:cNvSpPr txBox="1">
            <a:spLocks noChangeArrowheads="1"/>
          </p:cNvSpPr>
          <p:nvPr/>
        </p:nvSpPr>
        <p:spPr bwMode="auto">
          <a:xfrm>
            <a:off x="3324823" y="976829"/>
            <a:ext cx="6066808" cy="47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lvl="0" eaLnBrk="0" fontAlgn="base" hangingPunct="0"/>
            <a:r>
              <a:rPr lang="en-US" altLang="zh-TW" sz="2400" b="1" dirty="0">
                <a:latin typeface="微軟正黑體" panose="020B0604030504040204" pitchFamily="34" charset="-120"/>
                <a:ea typeface="微軟正黑體" panose="020B0604030504040204" pitchFamily="34" charset="-120"/>
              </a:rPr>
              <a:t>02</a:t>
            </a:r>
            <a:r>
              <a:rPr kumimoji="1" lang="en-US" altLang="zh-TW" sz="2400" b="1" dirty="0">
                <a:latin typeface="微軟正黑體" panose="020B0604030504040204" pitchFamily="34" charset="-120"/>
                <a:ea typeface="微軟正黑體" panose="020B0604030504040204" pitchFamily="34" charset="-120"/>
              </a:rPr>
              <a:t>/26(</a:t>
            </a:r>
            <a:r>
              <a:rPr kumimoji="1" lang="zh-TW" altLang="zh-TW" sz="2400" b="1" dirty="0">
                <a:latin typeface="微軟正黑體" panose="020B0604030504040204" pitchFamily="34" charset="-120"/>
                <a:ea typeface="微軟正黑體" panose="020B0604030504040204" pitchFamily="34" charset="-120"/>
              </a:rPr>
              <a:t>六</a:t>
            </a:r>
            <a:r>
              <a:rPr kumimoji="1" lang="en-US" altLang="zh-TW" sz="2400" b="1" dirty="0">
                <a:latin typeface="微軟正黑體" panose="020B0604030504040204" pitchFamily="34" charset="-120"/>
                <a:ea typeface="微軟正黑體" panose="020B0604030504040204" pitchFamily="34" charset="-120"/>
              </a:rPr>
              <a:t>)~28(</a:t>
            </a:r>
            <a:r>
              <a:rPr lang="zh-TW" altLang="zh-TW" sz="2400" b="1" dirty="0">
                <a:latin typeface="微軟正黑體" panose="020B0604030504040204" pitchFamily="34" charset="-120"/>
                <a:ea typeface="微軟正黑體" panose="020B0604030504040204" pitchFamily="34" charset="-120"/>
              </a:rPr>
              <a:t>一</a:t>
            </a:r>
            <a:r>
              <a:rPr kumimoji="1" lang="en-US" altLang="zh-TW" sz="2400" b="1" dirty="0">
                <a:latin typeface="微軟正黑體" panose="020B0604030504040204" pitchFamily="34" charset="-120"/>
                <a:ea typeface="微軟正黑體" panose="020B0604030504040204" pitchFamily="34" charset="-120"/>
              </a:rPr>
              <a:t>) </a:t>
            </a:r>
            <a:r>
              <a:rPr lang="zh-TW" altLang="zh-TW" sz="2400" b="1" dirty="0">
                <a:latin typeface="微軟正黑體" panose="020B0604030504040204" pitchFamily="34" charset="-120"/>
                <a:ea typeface="微軟正黑體" panose="020B0604030504040204" pitchFamily="34" charset="-120"/>
              </a:rPr>
              <a:t>和平紀念日連假三天</a:t>
            </a:r>
            <a:endParaRPr kumimoji="1" lang="zh-TW" altLang="zh-TW" sz="2400" b="1" dirty="0">
              <a:latin typeface="微軟正黑體" panose="020B0604030504040204" pitchFamily="34" charset="-120"/>
              <a:ea typeface="微軟正黑體" panose="020B0604030504040204" pitchFamily="34" charset="-120"/>
            </a:endParaRPr>
          </a:p>
        </p:txBody>
      </p:sp>
      <p:sp>
        <p:nvSpPr>
          <p:cNvPr id="16" name="矩形: 圓角 15">
            <a:extLst>
              <a:ext uri="{FF2B5EF4-FFF2-40B4-BE49-F238E27FC236}">
                <a16:creationId xmlns:a16="http://schemas.microsoft.com/office/drawing/2014/main" id="{D6BA38A6-302E-4B51-B1E9-EF43867FC8B5}"/>
              </a:ext>
            </a:extLst>
          </p:cNvPr>
          <p:cNvSpPr/>
          <p:nvPr/>
        </p:nvSpPr>
        <p:spPr bwMode="auto">
          <a:xfrm>
            <a:off x="1467784" y="1821020"/>
            <a:ext cx="1694297" cy="736845"/>
          </a:xfrm>
          <a:prstGeom prst="roundRect">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chemeClr val="tx1"/>
                </a:solidFill>
                <a:latin typeface="微軟正黑體" panose="020B0604030504040204" pitchFamily="34" charset="-120"/>
                <a:ea typeface="微軟正黑體" panose="020B0604030504040204" pitchFamily="34" charset="-120"/>
              </a:rPr>
              <a:t>三月份</a:t>
            </a:r>
          </a:p>
        </p:txBody>
      </p:sp>
      <p:sp>
        <p:nvSpPr>
          <p:cNvPr id="17" name="文字方塊 16">
            <a:extLst>
              <a:ext uri="{FF2B5EF4-FFF2-40B4-BE49-F238E27FC236}">
                <a16:creationId xmlns:a16="http://schemas.microsoft.com/office/drawing/2014/main" id="{1E04ABF5-11FE-4EC9-BC24-9DBB844EEB42}"/>
              </a:ext>
            </a:extLst>
          </p:cNvPr>
          <p:cNvSpPr txBox="1">
            <a:spLocks noChangeArrowheads="1"/>
          </p:cNvSpPr>
          <p:nvPr/>
        </p:nvSpPr>
        <p:spPr bwMode="auto">
          <a:xfrm>
            <a:off x="3351980" y="2136301"/>
            <a:ext cx="5677938" cy="160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lvl="0" eaLnBrk="0" fontAlgn="base" hangingPunct="0"/>
            <a:r>
              <a:rPr lang="en-US" altLang="zh-TW" sz="2400" b="1" dirty="0">
                <a:latin typeface="微軟正黑體" panose="020B0604030504040204" pitchFamily="34" charset="-120"/>
                <a:ea typeface="微軟正黑體" panose="020B0604030504040204" pitchFamily="34" charset="-120"/>
              </a:rPr>
              <a:t>03/01(</a:t>
            </a:r>
            <a:r>
              <a:rPr lang="zh-TW" altLang="zh-TW" sz="2400" b="1" dirty="0">
                <a:latin typeface="微軟正黑體" panose="020B0604030504040204" pitchFamily="34" charset="-120"/>
                <a:ea typeface="微軟正黑體" panose="020B0604030504040204" pitchFamily="34" charset="-120"/>
              </a:rPr>
              <a:t>二</a:t>
            </a:r>
            <a:r>
              <a:rPr lang="en-US" altLang="zh-TW" sz="2400" b="1" dirty="0">
                <a:latin typeface="微軟正黑體" panose="020B0604030504040204" pitchFamily="34" charset="-120"/>
                <a:ea typeface="微軟正黑體" panose="020B0604030504040204" pitchFamily="34" charset="-120"/>
              </a:rPr>
              <a:t>) </a:t>
            </a:r>
            <a:r>
              <a:rPr lang="zh-TW" altLang="zh-TW" sz="2400" b="1" dirty="0">
                <a:latin typeface="微軟正黑體" panose="020B0604030504040204" pitchFamily="34" charset="-120"/>
                <a:ea typeface="微軟正黑體" panose="020B0604030504040204" pitchFamily="34" charset="-120"/>
              </a:rPr>
              <a:t>社團活動開始</a:t>
            </a:r>
          </a:p>
          <a:p>
            <a:pPr lvl="0" eaLnBrk="0" fontAlgn="base" hangingPunct="0"/>
            <a:r>
              <a:rPr lang="en-US" altLang="zh-TW" sz="2400" b="1" dirty="0">
                <a:latin typeface="微軟正黑體" panose="020B0604030504040204" pitchFamily="34" charset="-120"/>
                <a:ea typeface="微軟正黑體" panose="020B0604030504040204" pitchFamily="34" charset="-120"/>
              </a:rPr>
              <a:t>03/11(</a:t>
            </a:r>
            <a:r>
              <a:rPr lang="zh-TW" altLang="zh-TW" sz="2400" b="1" dirty="0">
                <a:latin typeface="微軟正黑體" panose="020B0604030504040204" pitchFamily="34" charset="-120"/>
                <a:ea typeface="微軟正黑體" panose="020B0604030504040204" pitchFamily="34" charset="-120"/>
              </a:rPr>
              <a:t>五</a:t>
            </a:r>
            <a:r>
              <a:rPr lang="en-US" altLang="zh-TW" sz="2400" b="1" dirty="0">
                <a:latin typeface="微軟正黑體" panose="020B0604030504040204" pitchFamily="34" charset="-120"/>
                <a:ea typeface="微軟正黑體" panose="020B0604030504040204" pitchFamily="34" charset="-120"/>
              </a:rPr>
              <a:t>) </a:t>
            </a:r>
            <a:r>
              <a:rPr lang="zh-TW" altLang="zh-TW" sz="2400" b="1" dirty="0">
                <a:latin typeface="微軟正黑體" panose="020B0604030504040204" pitchFamily="34" charset="-120"/>
                <a:ea typeface="微軟正黑體" panose="020B0604030504040204" pitchFamily="34" charset="-120"/>
              </a:rPr>
              <a:t>西餐禮儀活動</a:t>
            </a:r>
          </a:p>
          <a:p>
            <a:pPr lvl="0" eaLnBrk="0" fontAlgn="base" hangingPunct="0"/>
            <a:r>
              <a:rPr lang="en-US" altLang="zh-TW" sz="2400" b="1" dirty="0">
                <a:latin typeface="微軟正黑體" panose="020B0604030504040204" pitchFamily="34" charset="-120"/>
                <a:ea typeface="微軟正黑體" panose="020B0604030504040204" pitchFamily="34" charset="-120"/>
              </a:rPr>
              <a:t>03/29(</a:t>
            </a:r>
            <a:r>
              <a:rPr lang="zh-TW" altLang="zh-TW" sz="2400" b="1" dirty="0">
                <a:latin typeface="微軟正黑體" panose="020B0604030504040204" pitchFamily="34" charset="-120"/>
                <a:ea typeface="微軟正黑體" panose="020B0604030504040204" pitchFamily="34" charset="-120"/>
              </a:rPr>
              <a:t>二</a:t>
            </a:r>
            <a:r>
              <a:rPr lang="en-US" altLang="zh-TW" sz="2400" b="1" dirty="0">
                <a:latin typeface="微軟正黑體" panose="020B0604030504040204" pitchFamily="34" charset="-120"/>
                <a:ea typeface="微軟正黑體" panose="020B0604030504040204" pitchFamily="34" charset="-120"/>
              </a:rPr>
              <a:t>) </a:t>
            </a:r>
            <a:r>
              <a:rPr lang="zh-TW" altLang="zh-TW" sz="2400" b="1" dirty="0">
                <a:latin typeface="微軟正黑體" panose="020B0604030504040204" pitchFamily="34" charset="-120"/>
                <a:ea typeface="微軟正黑體" panose="020B0604030504040204" pitchFamily="34" charset="-120"/>
              </a:rPr>
              <a:t>英語成果發表會</a:t>
            </a:r>
          </a:p>
          <a:p>
            <a:r>
              <a:rPr lang="en-US" altLang="zh-TW" sz="2400" b="1" dirty="0">
                <a:latin typeface="微軟正黑體" panose="020B0604030504040204" pitchFamily="34" charset="-120"/>
                <a:ea typeface="微軟正黑體" panose="020B0604030504040204" pitchFamily="34" charset="-120"/>
              </a:rPr>
              <a:t>03/30(</a:t>
            </a:r>
            <a:r>
              <a:rPr lang="zh-TW" altLang="zh-TW" sz="2400" b="1" dirty="0">
                <a:latin typeface="微軟正黑體" panose="020B0604030504040204" pitchFamily="34" charset="-120"/>
                <a:ea typeface="微軟正黑體" panose="020B0604030504040204" pitchFamily="34" charset="-120"/>
              </a:rPr>
              <a:t>三</a:t>
            </a:r>
            <a:r>
              <a:rPr lang="en-US" altLang="zh-TW" sz="2400" b="1" dirty="0">
                <a:latin typeface="微軟正黑體" panose="020B0604030504040204" pitchFamily="34" charset="-120"/>
                <a:ea typeface="微軟正黑體" panose="020B0604030504040204" pitchFamily="34" charset="-120"/>
              </a:rPr>
              <a:t>) </a:t>
            </a:r>
            <a:r>
              <a:rPr lang="zh-TW" altLang="zh-TW" sz="2400" b="1" dirty="0">
                <a:latin typeface="微軟正黑體" panose="020B0604030504040204" pitchFamily="34" charset="-120"/>
                <a:ea typeface="微軟正黑體" panose="020B0604030504040204" pitchFamily="34" charset="-120"/>
              </a:rPr>
              <a:t>兒童月曬書日活動</a:t>
            </a:r>
          </a:p>
        </p:txBody>
      </p:sp>
      <p:sp>
        <p:nvSpPr>
          <p:cNvPr id="18" name="矩形 17">
            <a:extLst>
              <a:ext uri="{FF2B5EF4-FFF2-40B4-BE49-F238E27FC236}">
                <a16:creationId xmlns:a16="http://schemas.microsoft.com/office/drawing/2014/main" id="{3168A649-3BC9-46C0-B63E-64DF276ED0E5}"/>
              </a:ext>
            </a:extLst>
          </p:cNvPr>
          <p:cNvSpPr/>
          <p:nvPr/>
        </p:nvSpPr>
        <p:spPr bwMode="auto">
          <a:xfrm>
            <a:off x="1616797" y="4237934"/>
            <a:ext cx="9104853" cy="22207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微軟正黑體" panose="020B0604030504040204" pitchFamily="34" charset="-120"/>
              <a:ea typeface="微軟正黑體" panose="020B0604030504040204" pitchFamily="34" charset="-120"/>
            </a:endParaRPr>
          </a:p>
        </p:txBody>
      </p:sp>
      <p:sp>
        <p:nvSpPr>
          <p:cNvPr id="19" name="矩形: 圓角 18">
            <a:extLst>
              <a:ext uri="{FF2B5EF4-FFF2-40B4-BE49-F238E27FC236}">
                <a16:creationId xmlns:a16="http://schemas.microsoft.com/office/drawing/2014/main" id="{59BBE808-D5A3-448E-93FB-5F9D07EB05C8}"/>
              </a:ext>
            </a:extLst>
          </p:cNvPr>
          <p:cNvSpPr/>
          <p:nvPr/>
        </p:nvSpPr>
        <p:spPr bwMode="auto">
          <a:xfrm>
            <a:off x="1467784" y="4062416"/>
            <a:ext cx="1694297" cy="736845"/>
          </a:xfrm>
          <a:prstGeom prst="roundRect">
            <a:avLst/>
          </a:prstGeom>
          <a:solidFill>
            <a:srgbClr val="FF7C8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chemeClr val="tx1"/>
                </a:solidFill>
                <a:latin typeface="微軟正黑體" panose="020B0604030504040204" pitchFamily="34" charset="-120"/>
                <a:ea typeface="微軟正黑體" panose="020B0604030504040204" pitchFamily="34" charset="-120"/>
              </a:rPr>
              <a:t>四月份</a:t>
            </a:r>
          </a:p>
        </p:txBody>
      </p:sp>
      <p:sp>
        <p:nvSpPr>
          <p:cNvPr id="20" name="文字方塊 19">
            <a:extLst>
              <a:ext uri="{FF2B5EF4-FFF2-40B4-BE49-F238E27FC236}">
                <a16:creationId xmlns:a16="http://schemas.microsoft.com/office/drawing/2014/main" id="{00762416-34A4-42A8-A3D9-77E87695066C}"/>
              </a:ext>
            </a:extLst>
          </p:cNvPr>
          <p:cNvSpPr txBox="1">
            <a:spLocks noChangeArrowheads="1"/>
          </p:cNvSpPr>
          <p:nvPr/>
        </p:nvSpPr>
        <p:spPr bwMode="auto">
          <a:xfrm>
            <a:off x="6358227" y="9656656"/>
            <a:ext cx="5677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lvl="0" eaLnBrk="0" fontAlgn="base" hangingPunct="0"/>
            <a:endParaRPr lang="zh-TW" altLang="zh-TW" sz="2400" b="1" dirty="0">
              <a:latin typeface="微軟正黑體" panose="020B0604030504040204" pitchFamily="34" charset="-120"/>
              <a:ea typeface="微軟正黑體" panose="020B0604030504040204" pitchFamily="34" charset="-120"/>
            </a:endParaRPr>
          </a:p>
        </p:txBody>
      </p:sp>
      <p:sp>
        <p:nvSpPr>
          <p:cNvPr id="4" name="Rectangle 5">
            <a:extLst>
              <a:ext uri="{FF2B5EF4-FFF2-40B4-BE49-F238E27FC236}">
                <a16:creationId xmlns:a16="http://schemas.microsoft.com/office/drawing/2014/main" id="{ABB8B4AC-CE3A-4F82-A0D3-DA40AC3A0CC7}"/>
              </a:ext>
            </a:extLst>
          </p:cNvPr>
          <p:cNvSpPr>
            <a:spLocks noChangeArrowheads="1"/>
          </p:cNvSpPr>
          <p:nvPr/>
        </p:nvSpPr>
        <p:spPr bwMode="auto">
          <a:xfrm>
            <a:off x="3351980" y="4430839"/>
            <a:ext cx="6242957"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R="0" indent="0">
              <a:lnSpc>
                <a:spcPct val="100000"/>
              </a:lnSpc>
              <a:spcBef>
                <a:spcPct val="0"/>
              </a:spcBef>
              <a:spcAft>
                <a:spcPct val="0"/>
              </a:spcAft>
              <a:buClrTx/>
              <a:buSzTx/>
              <a:tabLst>
                <a:tab pos="457200" algn="l"/>
              </a:tabLst>
            </a:pPr>
            <a:r>
              <a:rPr lang="en-US" altLang="zh-TW" sz="2400" b="1" dirty="0">
                <a:latin typeface="微軟正黑體" panose="020B0604030504040204" pitchFamily="34" charset="-120"/>
                <a:ea typeface="微軟正黑體" panose="020B0604030504040204" pitchFamily="34" charset="-120"/>
              </a:rPr>
              <a:t>04/02(</a:t>
            </a:r>
            <a:r>
              <a:rPr lang="zh-TW" altLang="en-US" sz="2400" b="1" dirty="0">
                <a:latin typeface="微軟正黑體" panose="020B0604030504040204" pitchFamily="34" charset="-120"/>
                <a:ea typeface="微軟正黑體" panose="020B0604030504040204" pitchFamily="34" charset="-120"/>
              </a:rPr>
              <a:t>六</a:t>
            </a:r>
            <a:r>
              <a:rPr lang="en-US" altLang="zh-TW" sz="2400" b="1" dirty="0">
                <a:latin typeface="微軟正黑體" panose="020B0604030504040204" pitchFamily="34" charset="-120"/>
                <a:ea typeface="微軟正黑體" panose="020B0604030504040204" pitchFamily="34" charset="-120"/>
              </a:rPr>
              <a:t>)~04/05(</a:t>
            </a:r>
            <a:r>
              <a:rPr lang="zh-TW" altLang="en-US" sz="2400" b="1" dirty="0">
                <a:latin typeface="微軟正黑體" panose="020B0604030504040204" pitchFamily="34" charset="-120"/>
                <a:ea typeface="微軟正黑體" panose="020B0604030504040204" pitchFamily="34" charset="-120"/>
              </a:rPr>
              <a:t>二</a:t>
            </a:r>
            <a:r>
              <a:rPr lang="en-US" altLang="zh-TW" sz="2400" b="1" dirty="0">
                <a:latin typeface="微軟正黑體" panose="020B0604030504040204" pitchFamily="34" charset="-120"/>
                <a:ea typeface="微軟正黑體" panose="020B0604030504040204" pitchFamily="34" charset="-120"/>
              </a:rPr>
              <a:t>) </a:t>
            </a:r>
            <a:r>
              <a:rPr lang="zh-TW" altLang="en-US" sz="2400" b="1" dirty="0">
                <a:latin typeface="微軟正黑體" panose="020B0604030504040204" pitchFamily="34" charset="-120"/>
                <a:ea typeface="微軟正黑體" panose="020B0604030504040204" pitchFamily="34" charset="-120"/>
              </a:rPr>
              <a:t>兒童節連假四天   </a:t>
            </a:r>
          </a:p>
          <a:p>
            <a:pPr marR="0" indent="0">
              <a:lnSpc>
                <a:spcPct val="100000"/>
              </a:lnSpc>
              <a:spcBef>
                <a:spcPct val="0"/>
              </a:spcBef>
              <a:spcAft>
                <a:spcPct val="0"/>
              </a:spcAft>
              <a:buClrTx/>
              <a:buSzTx/>
              <a:tabLst>
                <a:tab pos="457200" algn="l"/>
              </a:tabLst>
            </a:pPr>
            <a:r>
              <a:rPr lang="en-US" altLang="zh-TW" sz="2400" b="1" dirty="0">
                <a:latin typeface="微軟正黑體" panose="020B0604030504040204" pitchFamily="34" charset="-120"/>
                <a:ea typeface="微軟正黑體" panose="020B0604030504040204" pitchFamily="34" charset="-120"/>
              </a:rPr>
              <a:t>04/12(</a:t>
            </a:r>
            <a:r>
              <a:rPr lang="zh-TW" altLang="en-US" sz="2400" b="1" dirty="0">
                <a:latin typeface="微軟正黑體" panose="020B0604030504040204" pitchFamily="34" charset="-120"/>
                <a:ea typeface="微軟正黑體" panose="020B0604030504040204" pitchFamily="34" charset="-120"/>
              </a:rPr>
              <a:t>二</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a:t>
            </a:r>
            <a:r>
              <a:rPr lang="en-US" altLang="zh-TW" sz="2400" b="1" dirty="0">
                <a:latin typeface="微軟正黑體" panose="020B0604030504040204" pitchFamily="34" charset="-120"/>
                <a:ea typeface="微軟正黑體" panose="020B0604030504040204" pitchFamily="34" charset="-120"/>
              </a:rPr>
              <a:t>04/13(</a:t>
            </a:r>
            <a:r>
              <a:rPr lang="zh-TW" altLang="en-US" sz="2400" b="1" dirty="0">
                <a:latin typeface="微軟正黑體" panose="020B0604030504040204" pitchFamily="34" charset="-120"/>
                <a:ea typeface="微軟正黑體" panose="020B0604030504040204" pitchFamily="34" charset="-120"/>
              </a:rPr>
              <a:t>三</a:t>
            </a:r>
            <a:r>
              <a:rPr lang="en-US" altLang="zh-TW" sz="2400" b="1" dirty="0">
                <a:latin typeface="微軟正黑體" panose="020B0604030504040204" pitchFamily="34" charset="-120"/>
                <a:ea typeface="微軟正黑體" panose="020B0604030504040204" pitchFamily="34" charset="-120"/>
              </a:rPr>
              <a:t>) </a:t>
            </a:r>
            <a:r>
              <a:rPr lang="zh-TW" altLang="en-US" sz="2400" b="1" dirty="0" bmk="">
                <a:latin typeface="微軟正黑體" panose="020B0604030504040204" pitchFamily="34" charset="-120"/>
                <a:ea typeface="微軟正黑體" panose="020B0604030504040204" pitchFamily="34" charset="-120"/>
              </a:rPr>
              <a:t>第一次定期評量</a:t>
            </a:r>
            <a:endParaRPr lang="en-US" altLang="zh-TW" sz="2400" b="1" dirty="0" bmk="">
              <a:latin typeface="微軟正黑體" panose="020B0604030504040204" pitchFamily="34" charset="-120"/>
              <a:ea typeface="微軟正黑體" panose="020B0604030504040204" pitchFamily="34" charset="-120"/>
            </a:endParaRPr>
          </a:p>
          <a:p>
            <a:r>
              <a:rPr lang="en-US" altLang="zh-TW" sz="2400" b="1" dirty="0">
                <a:latin typeface="微軟正黑體" panose="020B0604030504040204" pitchFamily="34" charset="-120"/>
                <a:ea typeface="微軟正黑體" panose="020B0604030504040204" pitchFamily="34" charset="-120"/>
              </a:rPr>
              <a:t>04/15(</a:t>
            </a:r>
            <a:r>
              <a:rPr lang="zh-TW" altLang="en-US" sz="2400" b="1" dirty="0">
                <a:latin typeface="微軟正黑體" panose="020B0604030504040204" pitchFamily="34" charset="-120"/>
                <a:ea typeface="微軟正黑體" panose="020B0604030504040204" pitchFamily="34" charset="-120"/>
              </a:rPr>
              <a:t>五</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a:t>
            </a:r>
            <a:r>
              <a:rPr lang="en-US" altLang="zh-TW" sz="2400" b="1" dirty="0">
                <a:latin typeface="微軟正黑體" panose="020B0604030504040204" pitchFamily="34" charset="-120"/>
                <a:ea typeface="微軟正黑體" panose="020B0604030504040204" pitchFamily="34" charset="-120"/>
              </a:rPr>
              <a:t>04/22(</a:t>
            </a:r>
            <a:r>
              <a:rPr lang="zh-TW" altLang="en-US" sz="2400" b="1" dirty="0">
                <a:latin typeface="微軟正黑體" panose="020B0604030504040204" pitchFamily="34" charset="-120"/>
                <a:ea typeface="微軟正黑體" panose="020B0604030504040204" pitchFamily="34" charset="-120"/>
              </a:rPr>
              <a:t>五</a:t>
            </a:r>
            <a:r>
              <a:rPr lang="en-US" altLang="zh-TW" sz="2400" b="1" dirty="0">
                <a:latin typeface="微軟正黑體" panose="020B0604030504040204" pitchFamily="34" charset="-120"/>
                <a:ea typeface="微軟正黑體" panose="020B0604030504040204" pitchFamily="34" charset="-120"/>
              </a:rPr>
              <a:t>) </a:t>
            </a:r>
            <a:r>
              <a:rPr lang="zh-TW" altLang="en-US" sz="2400" b="1" dirty="0">
                <a:latin typeface="微軟正黑體" panose="020B0604030504040204" pitchFamily="34" charset="-120"/>
                <a:ea typeface="微軟正黑體" panose="020B0604030504040204" pitchFamily="34" charset="-120"/>
              </a:rPr>
              <a:t>班際躲避飛盤比賽</a:t>
            </a:r>
          </a:p>
          <a:p>
            <a:r>
              <a:rPr lang="en-US" altLang="zh-TW" sz="2400" b="1" dirty="0">
                <a:latin typeface="微軟正黑體" panose="020B0604030504040204" pitchFamily="34" charset="-120"/>
                <a:ea typeface="微軟正黑體" panose="020B0604030504040204" pitchFamily="34" charset="-120"/>
              </a:rPr>
              <a:t>04/25</a:t>
            </a:r>
            <a:r>
              <a:rPr lang="zh-TW" altLang="en-US" sz="2400" b="1" dirty="0">
                <a:latin typeface="微軟正黑體" panose="020B0604030504040204" pitchFamily="34" charset="-120"/>
                <a:ea typeface="微軟正黑體" panose="020B0604030504040204" pitchFamily="34" charset="-120"/>
              </a:rPr>
              <a:t>～</a:t>
            </a:r>
            <a:r>
              <a:rPr lang="en-US" altLang="zh-TW" sz="2400" b="1" dirty="0">
                <a:latin typeface="微軟正黑體" panose="020B0604030504040204" pitchFamily="34" charset="-120"/>
                <a:ea typeface="微軟正黑體" panose="020B0604030504040204" pitchFamily="34" charset="-120"/>
              </a:rPr>
              <a:t>04/29 </a:t>
            </a:r>
            <a:r>
              <a:rPr lang="zh-TW" altLang="en-US" sz="2400" b="1" dirty="0">
                <a:latin typeface="微軟正黑體" panose="020B0604030504040204" pitchFamily="34" charset="-120"/>
                <a:ea typeface="微軟正黑體" panose="020B0604030504040204" pitchFamily="34" charset="-120"/>
              </a:rPr>
              <a:t>科學週</a:t>
            </a:r>
          </a:p>
          <a:p>
            <a:r>
              <a:rPr lang="en-US" altLang="zh-TW" sz="2400" b="1" dirty="0">
                <a:latin typeface="微軟正黑體" panose="020B0604030504040204" pitchFamily="34" charset="-120"/>
                <a:ea typeface="微軟正黑體" panose="020B0604030504040204" pitchFamily="34" charset="-120"/>
              </a:rPr>
              <a:t>04/29(</a:t>
            </a:r>
            <a:r>
              <a:rPr lang="zh-TW" altLang="en-US" sz="2400" b="1" dirty="0">
                <a:latin typeface="微軟正黑體" panose="020B0604030504040204" pitchFamily="34" charset="-120"/>
                <a:ea typeface="微軟正黑體" panose="020B0604030504040204" pitchFamily="34" charset="-120"/>
              </a:rPr>
              <a:t>五</a:t>
            </a:r>
            <a:r>
              <a:rPr lang="en-US" altLang="zh-TW" sz="2400" b="1" dirty="0">
                <a:latin typeface="微軟正黑體" panose="020B0604030504040204" pitchFamily="34" charset="-120"/>
                <a:ea typeface="微軟正黑體" panose="020B0604030504040204" pitchFamily="34" charset="-120"/>
              </a:rPr>
              <a:t>) </a:t>
            </a:r>
            <a:r>
              <a:rPr lang="zh-TW" altLang="en-US" sz="2400" b="1" dirty="0">
                <a:latin typeface="微軟正黑體" panose="020B0604030504040204" pitchFamily="34" charset="-120"/>
                <a:ea typeface="微軟正黑體" panose="020B0604030504040204" pitchFamily="34" charset="-120"/>
              </a:rPr>
              <a:t>職業試探體驗課程</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zh-TW" altLang="en-US" sz="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5485F924-37A3-4641-AEBC-0EE0C27AB42A}"/>
              </a:ext>
            </a:extLst>
          </p:cNvPr>
          <p:cNvSpPr/>
          <p:nvPr/>
        </p:nvSpPr>
        <p:spPr bwMode="auto">
          <a:xfrm>
            <a:off x="1739752" y="821036"/>
            <a:ext cx="9479110" cy="116364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a:extLst>
              <a:ext uri="{FF2B5EF4-FFF2-40B4-BE49-F238E27FC236}">
                <a16:creationId xmlns:a16="http://schemas.microsoft.com/office/drawing/2014/main" id="{137E6045-E8D7-47EC-8A94-5CF363331237}"/>
              </a:ext>
            </a:extLst>
          </p:cNvPr>
          <p:cNvSpPr/>
          <p:nvPr/>
        </p:nvSpPr>
        <p:spPr bwMode="auto">
          <a:xfrm>
            <a:off x="1739752" y="2589876"/>
            <a:ext cx="9479110" cy="3611594"/>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圓角 11">
            <a:extLst>
              <a:ext uri="{FF2B5EF4-FFF2-40B4-BE49-F238E27FC236}">
                <a16:creationId xmlns:a16="http://schemas.microsoft.com/office/drawing/2014/main" id="{9EBA9351-53B2-4FD9-9D88-DC9C19EBCDBB}"/>
              </a:ext>
            </a:extLst>
          </p:cNvPr>
          <p:cNvSpPr/>
          <p:nvPr/>
        </p:nvSpPr>
        <p:spPr bwMode="auto">
          <a:xfrm>
            <a:off x="1393707" y="409391"/>
            <a:ext cx="1998664" cy="1015434"/>
          </a:xfrm>
          <a:prstGeom prst="roundRect">
            <a:avLst/>
          </a:prstGeom>
          <a:solidFill>
            <a:schemeClr val="accent5">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chemeClr val="tx1"/>
                </a:solidFill>
                <a:latin typeface="微軟正黑體" panose="020B0604030504040204" pitchFamily="34" charset="-120"/>
                <a:ea typeface="微軟正黑體" panose="020B0604030504040204" pitchFamily="34" charset="-120"/>
              </a:rPr>
              <a:t>五月份</a:t>
            </a:r>
          </a:p>
        </p:txBody>
      </p:sp>
      <p:sp>
        <p:nvSpPr>
          <p:cNvPr id="13" name="文字方塊 10">
            <a:extLst>
              <a:ext uri="{FF2B5EF4-FFF2-40B4-BE49-F238E27FC236}">
                <a16:creationId xmlns:a16="http://schemas.microsoft.com/office/drawing/2014/main" id="{714F26CA-4399-47B7-9C0C-B38963C8A2F6}"/>
              </a:ext>
            </a:extLst>
          </p:cNvPr>
          <p:cNvSpPr txBox="1">
            <a:spLocks noChangeArrowheads="1"/>
          </p:cNvSpPr>
          <p:nvPr/>
        </p:nvSpPr>
        <p:spPr bwMode="auto">
          <a:xfrm>
            <a:off x="3787643" y="947771"/>
            <a:ext cx="49372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lvl="0" eaLnBrk="0" fontAlgn="base" hangingPunct="0"/>
            <a:r>
              <a:rPr lang="en-US" altLang="zh-TW" sz="2800" dirty="0"/>
              <a:t>05</a:t>
            </a:r>
            <a:r>
              <a:rPr kumimoji="1" lang="en-US" altLang="zh-TW" sz="2800" dirty="0"/>
              <a:t>/07(</a:t>
            </a:r>
            <a:r>
              <a:rPr lang="zh-TW" altLang="zh-TW" sz="2800" dirty="0"/>
              <a:t>六</a:t>
            </a:r>
            <a:r>
              <a:rPr kumimoji="1" lang="en-US" altLang="zh-TW" sz="2800" dirty="0"/>
              <a:t>) </a:t>
            </a:r>
            <a:r>
              <a:rPr lang="zh-TW" altLang="zh-TW" sz="2800" dirty="0"/>
              <a:t>園遊會</a:t>
            </a:r>
            <a:r>
              <a:rPr lang="en-US" altLang="zh-TW" sz="2800" dirty="0"/>
              <a:t>  </a:t>
            </a:r>
            <a:endParaRPr lang="zh-TW" altLang="zh-TW" sz="2800" dirty="0"/>
          </a:p>
          <a:p>
            <a:r>
              <a:rPr lang="en-US" altLang="zh-TW" sz="2800" b="1" dirty="0"/>
              <a:t>05/09(</a:t>
            </a:r>
            <a:r>
              <a:rPr lang="zh-TW" altLang="zh-TW" sz="2800" b="1" dirty="0"/>
              <a:t>一</a:t>
            </a:r>
            <a:r>
              <a:rPr lang="en-US" altLang="zh-TW" sz="2800" b="1" dirty="0"/>
              <a:t>) </a:t>
            </a:r>
            <a:r>
              <a:rPr lang="zh-TW" altLang="zh-TW" sz="2800" b="1" dirty="0"/>
              <a:t>園遊會補假一天</a:t>
            </a:r>
            <a:endParaRPr lang="zh-TW" altLang="zh-TW" sz="2800" dirty="0">
              <a:latin typeface="微軟正黑體" panose="020B0604030504040204" pitchFamily="34" charset="-120"/>
              <a:ea typeface="微軟正黑體" panose="020B0604030504040204" pitchFamily="34" charset="-120"/>
            </a:endParaRPr>
          </a:p>
        </p:txBody>
      </p:sp>
      <p:sp>
        <p:nvSpPr>
          <p:cNvPr id="14" name="矩形: 圓角 13">
            <a:extLst>
              <a:ext uri="{FF2B5EF4-FFF2-40B4-BE49-F238E27FC236}">
                <a16:creationId xmlns:a16="http://schemas.microsoft.com/office/drawing/2014/main" id="{A6365720-5E32-4246-B69D-0C0FC932572E}"/>
              </a:ext>
            </a:extLst>
          </p:cNvPr>
          <p:cNvSpPr/>
          <p:nvPr/>
        </p:nvSpPr>
        <p:spPr bwMode="auto">
          <a:xfrm>
            <a:off x="1393707" y="2236207"/>
            <a:ext cx="1998664" cy="732462"/>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chemeClr val="tx1"/>
                </a:solidFill>
                <a:latin typeface="微軟正黑體" panose="020B0604030504040204" pitchFamily="34" charset="-120"/>
                <a:ea typeface="微軟正黑體" panose="020B0604030504040204" pitchFamily="34" charset="-120"/>
              </a:rPr>
              <a:t>六月份</a:t>
            </a:r>
          </a:p>
        </p:txBody>
      </p:sp>
      <p:sp>
        <p:nvSpPr>
          <p:cNvPr id="15" name="文字方塊 16">
            <a:extLst>
              <a:ext uri="{FF2B5EF4-FFF2-40B4-BE49-F238E27FC236}">
                <a16:creationId xmlns:a16="http://schemas.microsoft.com/office/drawing/2014/main" id="{84561C40-908C-40A9-9509-BD455EA3FA8A}"/>
              </a:ext>
            </a:extLst>
          </p:cNvPr>
          <p:cNvSpPr txBox="1">
            <a:spLocks noChangeArrowheads="1"/>
          </p:cNvSpPr>
          <p:nvPr/>
        </p:nvSpPr>
        <p:spPr bwMode="auto">
          <a:xfrm>
            <a:off x="3787643" y="2841401"/>
            <a:ext cx="7035946"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lvl="0" eaLnBrk="0" fontAlgn="base" hangingPunct="0"/>
            <a:r>
              <a:rPr kumimoji="1" lang="en-US" altLang="zh-TW" sz="2800" dirty="0">
                <a:latin typeface="微軟正黑體" panose="020B0604030504040204" pitchFamily="34" charset="-120"/>
                <a:ea typeface="微軟正黑體" panose="020B0604030504040204" pitchFamily="34" charset="-120"/>
              </a:rPr>
              <a:t>06/</a:t>
            </a:r>
            <a:r>
              <a:rPr lang="en-US" altLang="zh-TW" sz="2800" dirty="0">
                <a:latin typeface="微軟正黑體" panose="020B0604030504040204" pitchFamily="34" charset="-120"/>
                <a:ea typeface="微軟正黑體" panose="020B0604030504040204" pitchFamily="34" charset="-120"/>
              </a:rPr>
              <a:t>01</a:t>
            </a:r>
            <a:r>
              <a:rPr kumimoji="1" lang="en-US" altLang="zh-TW"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三</a:t>
            </a:r>
            <a:r>
              <a:rPr kumimoji="1" lang="en-US" altLang="zh-TW" sz="2800" dirty="0">
                <a:latin typeface="微軟正黑體" panose="020B0604030504040204" pitchFamily="34" charset="-120"/>
                <a:ea typeface="微軟正黑體" panose="020B0604030504040204" pitchFamily="34" charset="-120"/>
              </a:rPr>
              <a:t>)</a:t>
            </a:r>
            <a:r>
              <a:rPr kumimoji="1" lang="zh-TW" altLang="zh-TW" sz="2800" dirty="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06</a:t>
            </a:r>
            <a:r>
              <a:rPr kumimoji="1" lang="en-US" altLang="zh-TW" sz="2800" dirty="0">
                <a:latin typeface="微軟正黑體" panose="020B0604030504040204" pitchFamily="34" charset="-120"/>
                <a:ea typeface="微軟正黑體" panose="020B0604030504040204" pitchFamily="34" charset="-120"/>
              </a:rPr>
              <a:t>/02(</a:t>
            </a:r>
            <a:r>
              <a:rPr lang="zh-TW" altLang="zh-TW" sz="2800" dirty="0">
                <a:latin typeface="微軟正黑體" panose="020B0604030504040204" pitchFamily="34" charset="-120"/>
                <a:ea typeface="微軟正黑體" panose="020B0604030504040204" pitchFamily="34" charset="-120"/>
              </a:rPr>
              <a:t>四</a:t>
            </a:r>
            <a:r>
              <a:rPr kumimoji="1" lang="en-US" altLang="zh-TW" sz="2800" dirty="0">
                <a:latin typeface="微軟正黑體" panose="020B0604030504040204" pitchFamily="34" charset="-120"/>
                <a:ea typeface="微軟正黑體" panose="020B0604030504040204" pitchFamily="34" charset="-120"/>
              </a:rPr>
              <a:t>) </a:t>
            </a:r>
            <a:r>
              <a:rPr lang="zh-TW" altLang="zh-TW" sz="2800" dirty="0">
                <a:latin typeface="微軟正黑體" panose="020B0604030504040204" pitchFamily="34" charset="-120"/>
                <a:ea typeface="微軟正黑體" panose="020B0604030504040204" pitchFamily="34" charset="-120"/>
              </a:rPr>
              <a:t>畢業考</a:t>
            </a:r>
          </a:p>
          <a:p>
            <a:pPr lvl="0" eaLnBrk="0" fontAlgn="base" hangingPunct="0"/>
            <a:r>
              <a:rPr lang="en-US" altLang="zh-TW" sz="2800" b="1" dirty="0">
                <a:latin typeface="微軟正黑體" panose="020B0604030504040204" pitchFamily="34" charset="-120"/>
                <a:ea typeface="微軟正黑體" panose="020B0604030504040204" pitchFamily="34" charset="-120"/>
              </a:rPr>
              <a:t>06</a:t>
            </a:r>
            <a:r>
              <a:rPr kumimoji="1" lang="en-US" altLang="zh-TW" sz="2800" b="1" dirty="0">
                <a:latin typeface="微軟正黑體" panose="020B0604030504040204" pitchFamily="34" charset="-120"/>
                <a:ea typeface="微軟正黑體" panose="020B0604030504040204" pitchFamily="34" charset="-120"/>
              </a:rPr>
              <a:t>/03(</a:t>
            </a:r>
            <a:r>
              <a:rPr lang="zh-TW" altLang="zh-TW" sz="2800" b="1" dirty="0">
                <a:latin typeface="微軟正黑體" panose="020B0604030504040204" pitchFamily="34" charset="-120"/>
                <a:ea typeface="微軟正黑體" panose="020B0604030504040204" pitchFamily="34" charset="-120"/>
              </a:rPr>
              <a:t>五</a:t>
            </a:r>
            <a:r>
              <a:rPr kumimoji="1" lang="en-US" altLang="zh-TW" sz="2800" b="1" dirty="0">
                <a:latin typeface="微軟正黑體" panose="020B0604030504040204" pitchFamily="34" charset="-120"/>
                <a:ea typeface="微軟正黑體" panose="020B0604030504040204" pitchFamily="34" charset="-120"/>
              </a:rPr>
              <a:t>)</a:t>
            </a:r>
            <a:r>
              <a:rPr lang="en-US" altLang="zh-TW" sz="2800" b="1" dirty="0">
                <a:latin typeface="微軟正黑體" panose="020B0604030504040204" pitchFamily="34" charset="-120"/>
                <a:ea typeface="微軟正黑體" panose="020B0604030504040204" pitchFamily="34" charset="-120"/>
              </a:rPr>
              <a:t>~06/05(</a:t>
            </a:r>
            <a:r>
              <a:rPr lang="zh-TW" altLang="zh-TW" sz="2800" b="1" dirty="0">
                <a:latin typeface="微軟正黑體" panose="020B0604030504040204" pitchFamily="34" charset="-120"/>
                <a:ea typeface="微軟正黑體" panose="020B0604030504040204" pitchFamily="34" charset="-120"/>
              </a:rPr>
              <a:t>日</a:t>
            </a:r>
            <a:r>
              <a:rPr lang="en-US" altLang="zh-TW" sz="2800" b="1" dirty="0">
                <a:latin typeface="微軟正黑體" panose="020B0604030504040204" pitchFamily="34" charset="-120"/>
                <a:ea typeface="微軟正黑體" panose="020B0604030504040204" pitchFamily="34" charset="-120"/>
              </a:rPr>
              <a:t>) </a:t>
            </a:r>
            <a:r>
              <a:rPr lang="zh-TW" altLang="zh-TW" sz="2800" b="1" dirty="0">
                <a:latin typeface="微軟正黑體" panose="020B0604030504040204" pitchFamily="34" charset="-120"/>
                <a:ea typeface="微軟正黑體" panose="020B0604030504040204" pitchFamily="34" charset="-120"/>
              </a:rPr>
              <a:t>端午節連假三天</a:t>
            </a:r>
            <a:endParaRPr lang="zh-TW" altLang="zh-TW" sz="2800" dirty="0">
              <a:latin typeface="微軟正黑體" panose="020B0604030504040204" pitchFamily="34" charset="-120"/>
              <a:ea typeface="微軟正黑體" panose="020B0604030504040204" pitchFamily="34" charset="-120"/>
            </a:endParaRPr>
          </a:p>
          <a:p>
            <a:pPr lvl="0" eaLnBrk="0" fontAlgn="base" hangingPunct="0"/>
            <a:r>
              <a:rPr lang="en-US" altLang="zh-TW" sz="2800" dirty="0">
                <a:latin typeface="微軟正黑體" panose="020B0604030504040204" pitchFamily="34" charset="-120"/>
                <a:ea typeface="微軟正黑體" panose="020B0604030504040204" pitchFamily="34" charset="-120"/>
              </a:rPr>
              <a:t>06/06(</a:t>
            </a:r>
            <a:r>
              <a:rPr lang="zh-TW" altLang="zh-TW" sz="2800" dirty="0">
                <a:latin typeface="微軟正黑體" panose="020B0604030504040204" pitchFamily="34" charset="-120"/>
                <a:ea typeface="微軟正黑體" panose="020B0604030504040204" pitchFamily="34" charset="-120"/>
              </a:rPr>
              <a:t>一</a:t>
            </a:r>
            <a:r>
              <a:rPr lang="en-US" altLang="zh-TW" sz="2800" dirty="0">
                <a:latin typeface="微軟正黑體" panose="020B0604030504040204" pitchFamily="34" charset="-120"/>
                <a:ea typeface="微軟正黑體" panose="020B0604030504040204" pitchFamily="34" charset="-120"/>
              </a:rPr>
              <a:t>) </a:t>
            </a:r>
            <a:r>
              <a:rPr lang="zh-TW" altLang="zh-TW" sz="2800" dirty="0">
                <a:latin typeface="微軟正黑體" panose="020B0604030504040204" pitchFamily="34" charset="-120"/>
                <a:ea typeface="微軟正黑體" panose="020B0604030504040204" pitchFamily="34" charset="-120"/>
              </a:rPr>
              <a:t>畢業美展</a:t>
            </a:r>
          </a:p>
          <a:p>
            <a:pPr lvl="0" eaLnBrk="0" fontAlgn="base" hangingPunct="0"/>
            <a:r>
              <a:rPr lang="en-US" altLang="zh-TW" sz="2800" dirty="0">
                <a:latin typeface="微軟正黑體" panose="020B0604030504040204" pitchFamily="34" charset="-120"/>
                <a:ea typeface="微軟正黑體" panose="020B0604030504040204" pitchFamily="34" charset="-120"/>
              </a:rPr>
              <a:t>06/06(</a:t>
            </a:r>
            <a:r>
              <a:rPr lang="zh-TW" altLang="zh-TW" sz="2800" dirty="0">
                <a:latin typeface="微軟正黑體" panose="020B0604030504040204" pitchFamily="34" charset="-120"/>
                <a:ea typeface="微軟正黑體" panose="020B0604030504040204" pitchFamily="34" charset="-120"/>
              </a:rPr>
              <a:t>一</a:t>
            </a:r>
            <a:r>
              <a:rPr lang="en-US" altLang="zh-TW"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06/08(</a:t>
            </a:r>
            <a:r>
              <a:rPr lang="zh-TW" altLang="zh-TW" sz="2800" dirty="0">
                <a:latin typeface="微軟正黑體" panose="020B0604030504040204" pitchFamily="34" charset="-120"/>
                <a:ea typeface="微軟正黑體" panose="020B0604030504040204" pitchFamily="34" charset="-120"/>
              </a:rPr>
              <a:t>三</a:t>
            </a:r>
            <a:r>
              <a:rPr lang="en-US" altLang="zh-TW" sz="2800" dirty="0">
                <a:latin typeface="微軟正黑體" panose="020B0604030504040204" pitchFamily="34" charset="-120"/>
                <a:ea typeface="微軟正黑體" panose="020B0604030504040204" pitchFamily="34" charset="-120"/>
              </a:rPr>
              <a:t>) </a:t>
            </a:r>
            <a:r>
              <a:rPr lang="zh-TW" altLang="zh-TW" sz="2800" dirty="0">
                <a:latin typeface="微軟正黑體" panose="020B0604030504040204" pitchFamily="34" charset="-120"/>
                <a:ea typeface="微軟正黑體" panose="020B0604030504040204" pitchFamily="34" charset="-120"/>
              </a:rPr>
              <a:t>畢業盃足壘球競賽</a:t>
            </a:r>
          </a:p>
          <a:p>
            <a:pPr lvl="0" eaLnBrk="0" fontAlgn="base" hangingPunct="0"/>
            <a:r>
              <a:rPr lang="en-US" altLang="zh-TW" sz="2800" dirty="0">
                <a:latin typeface="微軟正黑體" panose="020B0604030504040204" pitchFamily="34" charset="-120"/>
                <a:ea typeface="微軟正黑體" panose="020B0604030504040204" pitchFamily="34" charset="-120"/>
              </a:rPr>
              <a:t>06/09(</a:t>
            </a:r>
            <a:r>
              <a:rPr lang="zh-TW" altLang="zh-TW" sz="2800" dirty="0">
                <a:latin typeface="微軟正黑體" panose="020B0604030504040204" pitchFamily="34" charset="-120"/>
                <a:ea typeface="微軟正黑體" panose="020B0604030504040204" pitchFamily="34" charset="-120"/>
              </a:rPr>
              <a:t>四</a:t>
            </a:r>
            <a:r>
              <a:rPr lang="en-US" altLang="zh-TW" sz="2800" dirty="0">
                <a:latin typeface="微軟正黑體" panose="020B0604030504040204" pitchFamily="34" charset="-120"/>
                <a:ea typeface="微軟正黑體" panose="020B0604030504040204" pitchFamily="34" charset="-120"/>
              </a:rPr>
              <a:t>) </a:t>
            </a:r>
            <a:r>
              <a:rPr lang="zh-TW" altLang="zh-TW" sz="2800" dirty="0">
                <a:latin typeface="微軟正黑體" panose="020B0604030504040204" pitchFamily="34" charset="-120"/>
                <a:ea typeface="微軟正黑體" panose="020B0604030504040204" pitchFamily="34" charset="-120"/>
              </a:rPr>
              <a:t>校外教學</a:t>
            </a:r>
            <a:endParaRPr lang="en-US" altLang="zh-TW" sz="2800" dirty="0">
              <a:latin typeface="微軟正黑體" panose="020B0604030504040204" pitchFamily="34" charset="-120"/>
              <a:ea typeface="微軟正黑體" panose="020B0604030504040204" pitchFamily="34" charset="-120"/>
            </a:endParaRPr>
          </a:p>
          <a:p>
            <a:pPr lvl="0" eaLnBrk="0" fontAlgn="base" hangingPunct="0"/>
            <a:r>
              <a:rPr lang="en-US" altLang="zh-TW" sz="2800" dirty="0">
                <a:latin typeface="微軟正黑體" panose="020B0604030504040204" pitchFamily="34" charset="-120"/>
                <a:ea typeface="微軟正黑體" panose="020B0604030504040204" pitchFamily="34" charset="-120"/>
              </a:rPr>
              <a:t>06/14(</a:t>
            </a:r>
            <a:r>
              <a:rPr lang="zh-TW" altLang="zh-TW" sz="2800" dirty="0">
                <a:latin typeface="微軟正黑體" panose="020B0604030504040204" pitchFamily="34" charset="-120"/>
                <a:ea typeface="微軟正黑體" panose="020B0604030504040204" pitchFamily="34" charset="-120"/>
              </a:rPr>
              <a:t>二</a:t>
            </a:r>
            <a:r>
              <a:rPr lang="en-US" altLang="zh-TW" sz="2800" dirty="0">
                <a:latin typeface="微軟正黑體" panose="020B0604030504040204" pitchFamily="34" charset="-120"/>
                <a:ea typeface="微軟正黑體" panose="020B0604030504040204" pitchFamily="34" charset="-120"/>
              </a:rPr>
              <a:t>) </a:t>
            </a:r>
            <a:r>
              <a:rPr lang="zh-TW" altLang="zh-TW" sz="2800" dirty="0">
                <a:latin typeface="微軟正黑體" panose="020B0604030504040204" pitchFamily="34" charset="-120"/>
                <a:ea typeface="微軟正黑體" panose="020B0604030504040204" pitchFamily="34" charset="-120"/>
              </a:rPr>
              <a:t>畢業餐會</a:t>
            </a:r>
            <a:endParaRPr lang="en-US" altLang="zh-TW" sz="2800" dirty="0">
              <a:latin typeface="微軟正黑體" panose="020B0604030504040204" pitchFamily="34" charset="-120"/>
              <a:ea typeface="微軟正黑體" panose="020B0604030504040204" pitchFamily="34" charset="-120"/>
            </a:endParaRPr>
          </a:p>
          <a:p>
            <a:pPr lvl="0" eaLnBrk="0" fontAlgn="base" hangingPunct="0"/>
            <a:r>
              <a:rPr lang="en-US" altLang="zh-TW" sz="2800" dirty="0">
                <a:latin typeface="微軟正黑體" panose="020B0604030504040204" pitchFamily="34" charset="-120"/>
                <a:ea typeface="微軟正黑體" panose="020B0604030504040204" pitchFamily="34" charset="-120"/>
              </a:rPr>
              <a:t>06/21(</a:t>
            </a:r>
            <a:r>
              <a:rPr lang="zh-TW" altLang="zh-TW" sz="2800" dirty="0">
                <a:latin typeface="微軟正黑體" panose="020B0604030504040204" pitchFamily="34" charset="-120"/>
                <a:ea typeface="微軟正黑體" panose="020B0604030504040204" pitchFamily="34" charset="-120"/>
              </a:rPr>
              <a:t>二</a:t>
            </a:r>
            <a:r>
              <a:rPr lang="en-US" altLang="zh-TW" sz="2800" dirty="0">
                <a:latin typeface="微軟正黑體" panose="020B0604030504040204" pitchFamily="34" charset="-120"/>
                <a:ea typeface="微軟正黑體" panose="020B0604030504040204" pitchFamily="34" charset="-120"/>
              </a:rPr>
              <a:t>) </a:t>
            </a:r>
            <a:r>
              <a:rPr lang="zh-TW" altLang="zh-TW" sz="2800" dirty="0">
                <a:latin typeface="微軟正黑體" panose="020B0604030504040204" pitchFamily="34" charset="-120"/>
                <a:ea typeface="微軟正黑體" panose="020B0604030504040204" pitchFamily="34" charset="-120"/>
              </a:rPr>
              <a:t>畢業音樂會、畢業典禮</a:t>
            </a:r>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A0CFE819-DD8E-4E78-B949-E22F47D1D8D0}"/>
              </a:ext>
            </a:extLst>
          </p:cNvPr>
          <p:cNvSpPr>
            <a:spLocks noGrp="1"/>
          </p:cNvSpPr>
          <p:nvPr>
            <p:ph type="ctrTitle"/>
          </p:nvPr>
        </p:nvSpPr>
        <p:spPr>
          <a:xfrm>
            <a:off x="2399405" y="1728592"/>
            <a:ext cx="9537898" cy="1540702"/>
          </a:xfrm>
        </p:spPr>
        <p:txBody>
          <a:bodyPr>
            <a:normAutofit/>
          </a:bodyPr>
          <a:lstStyle/>
          <a:p>
            <a:r>
              <a:rPr lang="zh-TW" altLang="en-US" sz="7300" b="1" dirty="0"/>
              <a:t>四、</a:t>
            </a:r>
            <a:r>
              <a:rPr lang="zh-TW" altLang="en-US" sz="8000" b="1" dirty="0"/>
              <a:t>班級經費說明</a:t>
            </a:r>
            <a:endParaRPr lang="zh-TW" altLang="en-US" dirty="0"/>
          </a:p>
        </p:txBody>
      </p:sp>
    </p:spTree>
    <p:extLst>
      <p:ext uri="{BB962C8B-B14F-4D97-AF65-F5344CB8AC3E}">
        <p14:creationId xmlns:p14="http://schemas.microsoft.com/office/powerpoint/2010/main" val="343111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1E8BC6-78ED-47AE-8108-B6939009A397}"/>
              </a:ext>
            </a:extLst>
          </p:cNvPr>
          <p:cNvSpPr>
            <a:spLocks noGrp="1"/>
          </p:cNvSpPr>
          <p:nvPr>
            <p:ph type="title"/>
          </p:nvPr>
        </p:nvSpPr>
        <p:spPr>
          <a:xfrm>
            <a:off x="102295" y="187890"/>
            <a:ext cx="10058402" cy="759912"/>
          </a:xfrm>
        </p:spPr>
        <p:txBody>
          <a:bodyPr/>
          <a:lstStyle/>
          <a:p>
            <a:r>
              <a:rPr lang="zh-TW" altLang="en-US" b="1" dirty="0"/>
              <a:t>上學期班級費用明細</a:t>
            </a:r>
            <a:endParaRPr lang="zh-TW" altLang="en-US" dirty="0"/>
          </a:p>
        </p:txBody>
      </p:sp>
      <p:graphicFrame>
        <p:nvGraphicFramePr>
          <p:cNvPr id="4" name="內容版面配置區 3">
            <a:extLst>
              <a:ext uri="{FF2B5EF4-FFF2-40B4-BE49-F238E27FC236}">
                <a16:creationId xmlns:a16="http://schemas.microsoft.com/office/drawing/2014/main" id="{9EDD5EB9-0306-4A46-ADAB-0017B71E3B1B}"/>
              </a:ext>
            </a:extLst>
          </p:cNvPr>
          <p:cNvGraphicFramePr>
            <a:graphicFrameLocks noGrp="1"/>
          </p:cNvGraphicFramePr>
          <p:nvPr>
            <p:ph idx="1"/>
            <p:extLst>
              <p:ext uri="{D42A27DB-BD31-4B8C-83A1-F6EECF244321}">
                <p14:modId xmlns:p14="http://schemas.microsoft.com/office/powerpoint/2010/main" val="2698270341"/>
              </p:ext>
            </p:extLst>
          </p:nvPr>
        </p:nvGraphicFramePr>
        <p:xfrm>
          <a:off x="760708" y="1152388"/>
          <a:ext cx="10670583" cy="5517722"/>
        </p:xfrm>
        <a:graphic>
          <a:graphicData uri="http://schemas.openxmlformats.org/drawingml/2006/table">
            <a:tbl>
              <a:tblPr>
                <a:tableStyleId>{F5AB1C69-6EDB-4FF4-983F-18BD219EF322}</a:tableStyleId>
              </a:tblPr>
              <a:tblGrid>
                <a:gridCol w="1344641">
                  <a:extLst>
                    <a:ext uri="{9D8B030D-6E8A-4147-A177-3AD203B41FA5}">
                      <a16:colId xmlns:a16="http://schemas.microsoft.com/office/drawing/2014/main" val="1962970421"/>
                    </a:ext>
                  </a:extLst>
                </a:gridCol>
                <a:gridCol w="4533137">
                  <a:extLst>
                    <a:ext uri="{9D8B030D-6E8A-4147-A177-3AD203B41FA5}">
                      <a16:colId xmlns:a16="http://schemas.microsoft.com/office/drawing/2014/main" val="700863468"/>
                    </a:ext>
                  </a:extLst>
                </a:gridCol>
                <a:gridCol w="998417">
                  <a:extLst>
                    <a:ext uri="{9D8B030D-6E8A-4147-A177-3AD203B41FA5}">
                      <a16:colId xmlns:a16="http://schemas.microsoft.com/office/drawing/2014/main" val="985120242"/>
                    </a:ext>
                  </a:extLst>
                </a:gridCol>
                <a:gridCol w="1123220">
                  <a:extLst>
                    <a:ext uri="{9D8B030D-6E8A-4147-A177-3AD203B41FA5}">
                      <a16:colId xmlns:a16="http://schemas.microsoft.com/office/drawing/2014/main" val="4068673713"/>
                    </a:ext>
                  </a:extLst>
                </a:gridCol>
                <a:gridCol w="1253053">
                  <a:extLst>
                    <a:ext uri="{9D8B030D-6E8A-4147-A177-3AD203B41FA5}">
                      <a16:colId xmlns:a16="http://schemas.microsoft.com/office/drawing/2014/main" val="51775050"/>
                    </a:ext>
                  </a:extLst>
                </a:gridCol>
                <a:gridCol w="1418115">
                  <a:extLst>
                    <a:ext uri="{9D8B030D-6E8A-4147-A177-3AD203B41FA5}">
                      <a16:colId xmlns:a16="http://schemas.microsoft.com/office/drawing/2014/main" val="3240676913"/>
                    </a:ext>
                  </a:extLst>
                </a:gridCol>
              </a:tblGrid>
              <a:tr h="227284">
                <a:tc>
                  <a:txBody>
                    <a:bodyPr/>
                    <a:lstStyle/>
                    <a:p>
                      <a:pPr algn="ctr">
                        <a:spcAft>
                          <a:spcPts val="0"/>
                        </a:spcAft>
                      </a:pPr>
                      <a:r>
                        <a:rPr lang="zh-TW" sz="1400" kern="100">
                          <a:effectLst/>
                        </a:rPr>
                        <a:t>日</a:t>
                      </a:r>
                      <a:r>
                        <a:rPr lang="en-US" sz="1400" kern="100">
                          <a:effectLst/>
                        </a:rPr>
                        <a:t>  </a:t>
                      </a:r>
                      <a:r>
                        <a:rPr lang="zh-TW" sz="1400" kern="100">
                          <a:effectLst/>
                        </a:rPr>
                        <a:t>期</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ctr">
                        <a:spcAft>
                          <a:spcPts val="0"/>
                        </a:spcAft>
                      </a:pPr>
                      <a:r>
                        <a:rPr lang="zh-TW" sz="1400" kern="100">
                          <a:effectLst/>
                        </a:rPr>
                        <a:t>項</a:t>
                      </a:r>
                      <a:r>
                        <a:rPr lang="en-US" sz="1400" kern="100">
                          <a:effectLst/>
                        </a:rPr>
                        <a:t>            </a:t>
                      </a:r>
                      <a:r>
                        <a:rPr lang="zh-TW" sz="1400" kern="100">
                          <a:effectLst/>
                        </a:rPr>
                        <a:t>目</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ctr">
                        <a:spcAft>
                          <a:spcPts val="0"/>
                        </a:spcAft>
                      </a:pPr>
                      <a:r>
                        <a:rPr lang="zh-TW" sz="1400" kern="100">
                          <a:effectLst/>
                        </a:rPr>
                        <a:t>收</a:t>
                      </a:r>
                      <a:r>
                        <a:rPr lang="en-US" sz="1400" kern="100">
                          <a:effectLst/>
                        </a:rPr>
                        <a:t>  </a:t>
                      </a:r>
                      <a:r>
                        <a:rPr lang="zh-TW" sz="1400" kern="100">
                          <a:effectLst/>
                        </a:rPr>
                        <a:t>入</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ctr">
                        <a:spcAft>
                          <a:spcPts val="0"/>
                        </a:spcAft>
                      </a:pPr>
                      <a:r>
                        <a:rPr lang="zh-TW" sz="1400" kern="100">
                          <a:effectLst/>
                        </a:rPr>
                        <a:t>支</a:t>
                      </a:r>
                      <a:r>
                        <a:rPr lang="en-US" sz="1400" kern="100">
                          <a:effectLst/>
                        </a:rPr>
                        <a:t>  </a:t>
                      </a:r>
                      <a:r>
                        <a:rPr lang="zh-TW" sz="1400" kern="100">
                          <a:effectLst/>
                        </a:rPr>
                        <a:t>出</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ctr">
                        <a:spcAft>
                          <a:spcPts val="0"/>
                        </a:spcAft>
                      </a:pPr>
                      <a:r>
                        <a:rPr lang="zh-TW" sz="1400" kern="100">
                          <a:effectLst/>
                        </a:rPr>
                        <a:t>餘</a:t>
                      </a:r>
                      <a:r>
                        <a:rPr lang="en-US" sz="1400" kern="100">
                          <a:effectLst/>
                        </a:rPr>
                        <a:t>  </a:t>
                      </a:r>
                      <a:r>
                        <a:rPr lang="zh-TW" sz="1400" kern="100">
                          <a:effectLst/>
                        </a:rPr>
                        <a:t>額</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ctr">
                        <a:spcAft>
                          <a:spcPts val="0"/>
                        </a:spcAft>
                      </a:pPr>
                      <a:r>
                        <a:rPr lang="zh-TW" sz="1400" kern="100">
                          <a:effectLst/>
                        </a:rPr>
                        <a:t>備</a:t>
                      </a:r>
                      <a:r>
                        <a:rPr lang="en-US" sz="1400" kern="100">
                          <a:effectLst/>
                        </a:rPr>
                        <a:t>  </a:t>
                      </a:r>
                      <a:r>
                        <a:rPr lang="zh-TW" sz="1400" kern="100">
                          <a:effectLst/>
                        </a:rPr>
                        <a:t>註</a:t>
                      </a:r>
                      <a:endParaRPr lang="zh-TW" sz="1400" kern="100">
                        <a:effectLst/>
                        <a:latin typeface="Times New Roman" panose="02020603050405020304" pitchFamily="18" charset="0"/>
                        <a:ea typeface="新細明體" panose="02020500000000000000" pitchFamily="18" charset="-120"/>
                      </a:endParaRPr>
                    </a:p>
                  </a:txBody>
                  <a:tcPr marL="14517" marR="14517" marT="0" marB="0"/>
                </a:tc>
                <a:extLst>
                  <a:ext uri="{0D108BD9-81ED-4DB2-BD59-A6C34878D82A}">
                    <a16:rowId xmlns:a16="http://schemas.microsoft.com/office/drawing/2014/main" val="231232624"/>
                  </a:ext>
                </a:extLst>
              </a:tr>
              <a:tr h="355808">
                <a:tc>
                  <a:txBody>
                    <a:bodyPr/>
                    <a:lstStyle/>
                    <a:p>
                      <a:pPr>
                        <a:spcAft>
                          <a:spcPts val="0"/>
                        </a:spcAft>
                      </a:pPr>
                      <a:r>
                        <a:rPr lang="en-US" sz="1400" kern="100">
                          <a:effectLst/>
                        </a:rPr>
                        <a:t>110.7.05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上學期班級費餘額</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ct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ct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9315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ct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extLst>
                  <a:ext uri="{0D108BD9-81ED-4DB2-BD59-A6C34878D82A}">
                    <a16:rowId xmlns:a16="http://schemas.microsoft.com/office/drawing/2014/main" val="2438061701"/>
                  </a:ext>
                </a:extLst>
              </a:tr>
              <a:tr h="227284">
                <a:tc>
                  <a:txBody>
                    <a:bodyPr/>
                    <a:lstStyle/>
                    <a:p>
                      <a:pPr algn="just">
                        <a:spcAft>
                          <a:spcPts val="0"/>
                        </a:spcAft>
                      </a:pPr>
                      <a:r>
                        <a:rPr lang="en-US" sz="1400" kern="100">
                          <a:effectLst/>
                        </a:rPr>
                        <a:t>110.8.10</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國語隨堂演練</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1250</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8065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收據</a:t>
                      </a:r>
                      <a:r>
                        <a:rPr lang="en-US" sz="1400" kern="100">
                          <a:effectLst/>
                        </a:rPr>
                        <a:t>1</a:t>
                      </a:r>
                      <a:endParaRPr lang="zh-TW" sz="1400" kern="100">
                        <a:effectLst/>
                        <a:latin typeface="Times New Roman" panose="02020603050405020304" pitchFamily="18" charset="0"/>
                        <a:ea typeface="新細明體" panose="02020500000000000000" pitchFamily="18" charset="-120"/>
                      </a:endParaRPr>
                    </a:p>
                  </a:txBody>
                  <a:tcPr marL="14517" marR="14517" marT="0" marB="0"/>
                </a:tc>
                <a:extLst>
                  <a:ext uri="{0D108BD9-81ED-4DB2-BD59-A6C34878D82A}">
                    <a16:rowId xmlns:a16="http://schemas.microsoft.com/office/drawing/2014/main" val="222899698"/>
                  </a:ext>
                </a:extLst>
              </a:tr>
              <a:tr h="227284">
                <a:tc>
                  <a:txBody>
                    <a:bodyPr/>
                    <a:lstStyle/>
                    <a:p>
                      <a:pPr algn="just">
                        <a:spcAft>
                          <a:spcPts val="0"/>
                        </a:spcAft>
                      </a:pPr>
                      <a:r>
                        <a:rPr lang="en-US" sz="1400" kern="100">
                          <a:effectLst/>
                        </a:rPr>
                        <a:t>110.9.4</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洗窗簾</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950</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7115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收據</a:t>
                      </a:r>
                      <a:r>
                        <a:rPr lang="en-US" sz="1400" kern="100">
                          <a:effectLst/>
                        </a:rPr>
                        <a:t>2</a:t>
                      </a:r>
                      <a:endParaRPr lang="zh-TW" sz="1400" kern="100">
                        <a:effectLst/>
                        <a:latin typeface="Times New Roman" panose="02020603050405020304" pitchFamily="18" charset="0"/>
                        <a:ea typeface="新細明體" panose="02020500000000000000" pitchFamily="18" charset="-120"/>
                      </a:endParaRPr>
                    </a:p>
                  </a:txBody>
                  <a:tcPr marL="14517" marR="14517" marT="0" marB="0"/>
                </a:tc>
                <a:extLst>
                  <a:ext uri="{0D108BD9-81ED-4DB2-BD59-A6C34878D82A}">
                    <a16:rowId xmlns:a16="http://schemas.microsoft.com/office/drawing/2014/main" val="3284908037"/>
                  </a:ext>
                </a:extLst>
              </a:tr>
              <a:tr h="227284">
                <a:tc>
                  <a:txBody>
                    <a:bodyPr/>
                    <a:lstStyle/>
                    <a:p>
                      <a:pPr algn="just">
                        <a:spcAft>
                          <a:spcPts val="0"/>
                        </a:spcAft>
                      </a:pPr>
                      <a:r>
                        <a:rPr lang="en-US" sz="1400" kern="100">
                          <a:effectLst/>
                        </a:rPr>
                        <a:t>110.9.9</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地瓜酥</a:t>
                      </a:r>
                      <a:r>
                        <a:rPr lang="en-US" sz="1400" kern="100">
                          <a:effectLst/>
                        </a:rPr>
                        <a:t>&amp;</a:t>
                      </a:r>
                      <a:r>
                        <a:rPr lang="zh-TW" sz="1400" kern="100">
                          <a:effectLst/>
                        </a:rPr>
                        <a:t>蜜地瓜</a:t>
                      </a:r>
                      <a:r>
                        <a:rPr lang="en-US" sz="1400" kern="100">
                          <a:effectLst/>
                        </a:rPr>
                        <a:t>(</a:t>
                      </a:r>
                      <a:r>
                        <a:rPr lang="zh-TW" sz="1400" kern="100">
                          <a:effectLst/>
                        </a:rPr>
                        <a:t>搭配課文體驗</a:t>
                      </a:r>
                      <a:r>
                        <a:rPr lang="en-US" sz="1400" kern="100">
                          <a:effectLst/>
                        </a:rPr>
                        <a:t>)</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720</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6395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收據</a:t>
                      </a:r>
                      <a:r>
                        <a:rPr lang="en-US" sz="1400" kern="100">
                          <a:effectLst/>
                        </a:rPr>
                        <a:t>3</a:t>
                      </a:r>
                      <a:endParaRPr lang="zh-TW" sz="1400" kern="100">
                        <a:effectLst/>
                        <a:latin typeface="Times New Roman" panose="02020603050405020304" pitchFamily="18" charset="0"/>
                        <a:ea typeface="新細明體" panose="02020500000000000000" pitchFamily="18" charset="-120"/>
                      </a:endParaRPr>
                    </a:p>
                  </a:txBody>
                  <a:tcPr marL="14517" marR="14517" marT="0" marB="0"/>
                </a:tc>
                <a:extLst>
                  <a:ext uri="{0D108BD9-81ED-4DB2-BD59-A6C34878D82A}">
                    <a16:rowId xmlns:a16="http://schemas.microsoft.com/office/drawing/2014/main" val="2459414296"/>
                  </a:ext>
                </a:extLst>
              </a:tr>
              <a:tr h="229990">
                <a:tc>
                  <a:txBody>
                    <a:bodyPr/>
                    <a:lstStyle/>
                    <a:p>
                      <a:pPr algn="just">
                        <a:spcAft>
                          <a:spcPts val="0"/>
                        </a:spcAft>
                      </a:pPr>
                      <a:r>
                        <a:rPr lang="en-US" sz="1400" kern="100">
                          <a:effectLst/>
                        </a:rPr>
                        <a:t>110.9.14</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資料夾</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750</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5645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收據</a:t>
                      </a:r>
                      <a:r>
                        <a:rPr lang="en-US" sz="1400" kern="100">
                          <a:effectLst/>
                        </a:rPr>
                        <a:t>4</a:t>
                      </a:r>
                      <a:endParaRPr lang="zh-TW" sz="1400" kern="100">
                        <a:effectLst/>
                        <a:latin typeface="Times New Roman" panose="02020603050405020304" pitchFamily="18" charset="0"/>
                        <a:ea typeface="新細明體" panose="02020500000000000000" pitchFamily="18" charset="-120"/>
                      </a:endParaRPr>
                    </a:p>
                  </a:txBody>
                  <a:tcPr marL="14517" marR="14517" marT="0" marB="0"/>
                </a:tc>
                <a:extLst>
                  <a:ext uri="{0D108BD9-81ED-4DB2-BD59-A6C34878D82A}">
                    <a16:rowId xmlns:a16="http://schemas.microsoft.com/office/drawing/2014/main" val="1070285063"/>
                  </a:ext>
                </a:extLst>
              </a:tr>
              <a:tr h="229990">
                <a:tc>
                  <a:txBody>
                    <a:bodyPr/>
                    <a:lstStyle/>
                    <a:p>
                      <a:pPr algn="just">
                        <a:spcAft>
                          <a:spcPts val="0"/>
                        </a:spcAft>
                      </a:pPr>
                      <a:r>
                        <a:rPr lang="en-US" sz="1400" kern="100">
                          <a:effectLst/>
                        </a:rPr>
                        <a:t>110.9.14</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學生個人補充教材費</a:t>
                      </a:r>
                      <a:r>
                        <a:rPr lang="en-US" sz="1400" kern="100">
                          <a:effectLst/>
                        </a:rPr>
                        <a:t> (300*25)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7500</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13145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extLst>
                  <a:ext uri="{0D108BD9-81ED-4DB2-BD59-A6C34878D82A}">
                    <a16:rowId xmlns:a16="http://schemas.microsoft.com/office/drawing/2014/main" val="1742460645"/>
                  </a:ext>
                </a:extLst>
              </a:tr>
              <a:tr h="229990">
                <a:tc>
                  <a:txBody>
                    <a:bodyPr/>
                    <a:lstStyle/>
                    <a:p>
                      <a:pPr algn="just">
                        <a:spcAft>
                          <a:spcPts val="0"/>
                        </a:spcAft>
                      </a:pPr>
                      <a:r>
                        <a:rPr lang="en-US" sz="1400" kern="100">
                          <a:effectLst/>
                        </a:rPr>
                        <a:t>110.9.20</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文具用品</a:t>
                      </a:r>
                      <a:r>
                        <a:rPr lang="en-US" sz="1400" kern="100">
                          <a:effectLst/>
                        </a:rPr>
                        <a:t>(</a:t>
                      </a:r>
                      <a:r>
                        <a:rPr lang="zh-TW" sz="1400" kern="100">
                          <a:effectLst/>
                        </a:rPr>
                        <a:t>明細如收據</a:t>
                      </a:r>
                      <a:r>
                        <a:rPr lang="en-US" sz="1400" kern="100">
                          <a:effectLst/>
                        </a:rPr>
                        <a:t>)</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335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12810</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收據</a:t>
                      </a:r>
                      <a:r>
                        <a:rPr lang="en-US" sz="1400" kern="100">
                          <a:effectLst/>
                        </a:rPr>
                        <a:t>5</a:t>
                      </a:r>
                      <a:endParaRPr lang="zh-TW" sz="1400" kern="100">
                        <a:effectLst/>
                        <a:latin typeface="Times New Roman" panose="02020603050405020304" pitchFamily="18" charset="0"/>
                        <a:ea typeface="新細明體" panose="02020500000000000000" pitchFamily="18" charset="-120"/>
                      </a:endParaRPr>
                    </a:p>
                  </a:txBody>
                  <a:tcPr marL="14517" marR="14517" marT="0" marB="0"/>
                </a:tc>
                <a:extLst>
                  <a:ext uri="{0D108BD9-81ED-4DB2-BD59-A6C34878D82A}">
                    <a16:rowId xmlns:a16="http://schemas.microsoft.com/office/drawing/2014/main" val="720412386"/>
                  </a:ext>
                </a:extLst>
              </a:tr>
              <a:tr h="227284">
                <a:tc>
                  <a:txBody>
                    <a:bodyPr/>
                    <a:lstStyle/>
                    <a:p>
                      <a:pPr algn="just">
                        <a:spcAft>
                          <a:spcPts val="0"/>
                        </a:spcAft>
                      </a:pPr>
                      <a:r>
                        <a:rPr lang="en-US" sz="1400" kern="100">
                          <a:effectLst/>
                        </a:rPr>
                        <a:t>110.9.29</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運動會大會舞用亮片爵士帽</a:t>
                      </a:r>
                      <a:r>
                        <a:rPr lang="en-US" sz="1400" kern="100">
                          <a:effectLst/>
                        </a:rPr>
                        <a:t>(45*25)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1125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11685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收據</a:t>
                      </a:r>
                      <a:r>
                        <a:rPr lang="en-US" sz="1400" kern="100">
                          <a:effectLst/>
                        </a:rPr>
                        <a:t>6</a:t>
                      </a:r>
                      <a:endParaRPr lang="zh-TW" sz="1400" kern="100">
                        <a:effectLst/>
                        <a:latin typeface="Times New Roman" panose="02020603050405020304" pitchFamily="18" charset="0"/>
                        <a:ea typeface="新細明體" panose="02020500000000000000" pitchFamily="18" charset="-120"/>
                      </a:endParaRPr>
                    </a:p>
                  </a:txBody>
                  <a:tcPr marL="14517" marR="14517" marT="0" marB="0"/>
                </a:tc>
                <a:extLst>
                  <a:ext uri="{0D108BD9-81ED-4DB2-BD59-A6C34878D82A}">
                    <a16:rowId xmlns:a16="http://schemas.microsoft.com/office/drawing/2014/main" val="3327307703"/>
                  </a:ext>
                </a:extLst>
              </a:tr>
              <a:tr h="227284">
                <a:tc>
                  <a:txBody>
                    <a:bodyPr/>
                    <a:lstStyle/>
                    <a:p>
                      <a:pPr algn="just">
                        <a:spcAft>
                          <a:spcPts val="0"/>
                        </a:spcAft>
                      </a:pPr>
                      <a:r>
                        <a:rPr lang="en-US" sz="1400" kern="100">
                          <a:effectLst/>
                        </a:rPr>
                        <a:t>110.10.4</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聯絡簿</a:t>
                      </a:r>
                      <a:r>
                        <a:rPr lang="en-US" sz="1400" kern="100">
                          <a:effectLst/>
                        </a:rPr>
                        <a:t>(40*25)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1000</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10685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收據</a:t>
                      </a:r>
                      <a:r>
                        <a:rPr lang="en-US" sz="1400" kern="100">
                          <a:effectLst/>
                        </a:rPr>
                        <a:t>7</a:t>
                      </a:r>
                      <a:endParaRPr lang="zh-TW" sz="1400" kern="100">
                        <a:effectLst/>
                        <a:latin typeface="Times New Roman" panose="02020603050405020304" pitchFamily="18" charset="0"/>
                        <a:ea typeface="新細明體" panose="02020500000000000000" pitchFamily="18" charset="-120"/>
                      </a:endParaRPr>
                    </a:p>
                  </a:txBody>
                  <a:tcPr marL="14517" marR="14517" marT="0" marB="0"/>
                </a:tc>
                <a:extLst>
                  <a:ext uri="{0D108BD9-81ED-4DB2-BD59-A6C34878D82A}">
                    <a16:rowId xmlns:a16="http://schemas.microsoft.com/office/drawing/2014/main" val="1405262182"/>
                  </a:ext>
                </a:extLst>
              </a:tr>
              <a:tr h="227284">
                <a:tc>
                  <a:txBody>
                    <a:bodyPr/>
                    <a:lstStyle/>
                    <a:p>
                      <a:pPr algn="just">
                        <a:spcAft>
                          <a:spcPts val="0"/>
                        </a:spcAft>
                      </a:pPr>
                      <a:r>
                        <a:rPr lang="en-US" sz="1400" kern="100">
                          <a:effectLst/>
                        </a:rPr>
                        <a:t>110.10.1</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國語隨堂</a:t>
                      </a:r>
                      <a:r>
                        <a:rPr lang="en-US" sz="1400" kern="100">
                          <a:effectLst/>
                        </a:rPr>
                        <a:t>(50*25)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1250</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9435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收據</a:t>
                      </a:r>
                      <a:r>
                        <a:rPr lang="en-US" sz="1400" kern="100">
                          <a:effectLst/>
                        </a:rPr>
                        <a:t>8</a:t>
                      </a:r>
                      <a:endParaRPr lang="zh-TW" sz="1400" kern="100">
                        <a:effectLst/>
                        <a:latin typeface="Times New Roman" panose="02020603050405020304" pitchFamily="18" charset="0"/>
                        <a:ea typeface="新細明體" panose="02020500000000000000" pitchFamily="18" charset="-120"/>
                      </a:endParaRPr>
                    </a:p>
                  </a:txBody>
                  <a:tcPr marL="14517" marR="14517" marT="0" marB="0"/>
                </a:tc>
                <a:extLst>
                  <a:ext uri="{0D108BD9-81ED-4DB2-BD59-A6C34878D82A}">
                    <a16:rowId xmlns:a16="http://schemas.microsoft.com/office/drawing/2014/main" val="2480671153"/>
                  </a:ext>
                </a:extLst>
              </a:tr>
              <a:tr h="227284">
                <a:tc>
                  <a:txBody>
                    <a:bodyPr/>
                    <a:lstStyle/>
                    <a:p>
                      <a:pPr algn="just">
                        <a:spcAft>
                          <a:spcPts val="0"/>
                        </a:spcAft>
                      </a:pPr>
                      <a:r>
                        <a:rPr lang="en-US" sz="1400" kern="100">
                          <a:effectLst/>
                        </a:rPr>
                        <a:t>110.10.5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社會作業簿</a:t>
                      </a:r>
                      <a:r>
                        <a:rPr lang="en-US" sz="1400" kern="100">
                          <a:effectLst/>
                        </a:rPr>
                        <a:t>+</a:t>
                      </a:r>
                      <a:r>
                        <a:rPr lang="zh-TW" sz="1400" kern="100">
                          <a:effectLst/>
                        </a:rPr>
                        <a:t>閱讀小行家</a:t>
                      </a:r>
                      <a:r>
                        <a:rPr lang="en-US" sz="1400" kern="100">
                          <a:effectLst/>
                        </a:rPr>
                        <a:t>(130*25)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3250</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6185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收據</a:t>
                      </a:r>
                      <a:r>
                        <a:rPr lang="en-US" sz="1400" kern="100">
                          <a:effectLst/>
                        </a:rPr>
                        <a:t>9</a:t>
                      </a:r>
                      <a:endParaRPr lang="zh-TW" sz="1400" kern="100">
                        <a:effectLst/>
                        <a:latin typeface="Times New Roman" panose="02020603050405020304" pitchFamily="18" charset="0"/>
                        <a:ea typeface="新細明體" panose="02020500000000000000" pitchFamily="18" charset="-120"/>
                      </a:endParaRPr>
                    </a:p>
                  </a:txBody>
                  <a:tcPr marL="14517" marR="14517" marT="0" marB="0"/>
                </a:tc>
                <a:extLst>
                  <a:ext uri="{0D108BD9-81ED-4DB2-BD59-A6C34878D82A}">
                    <a16:rowId xmlns:a16="http://schemas.microsoft.com/office/drawing/2014/main" val="1526089541"/>
                  </a:ext>
                </a:extLst>
              </a:tr>
              <a:tr h="227284">
                <a:tc>
                  <a:txBody>
                    <a:bodyPr/>
                    <a:lstStyle/>
                    <a:p>
                      <a:pPr algn="just">
                        <a:spcAft>
                          <a:spcPts val="0"/>
                        </a:spcAft>
                      </a:pPr>
                      <a:r>
                        <a:rPr lang="en-US" sz="1400" kern="100">
                          <a:effectLst/>
                        </a:rPr>
                        <a:t>110.9.30</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數學重點複習</a:t>
                      </a:r>
                      <a:r>
                        <a:rPr lang="en-US" sz="1400" kern="100">
                          <a:effectLst/>
                        </a:rPr>
                        <a:t>(50*25)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1250</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4935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收據</a:t>
                      </a:r>
                      <a:r>
                        <a:rPr lang="en-US" sz="1400" kern="100">
                          <a:effectLst/>
                        </a:rPr>
                        <a:t>10</a:t>
                      </a:r>
                      <a:endParaRPr lang="zh-TW" sz="1400" kern="100">
                        <a:effectLst/>
                        <a:latin typeface="Times New Roman" panose="02020603050405020304" pitchFamily="18" charset="0"/>
                        <a:ea typeface="新細明體" panose="02020500000000000000" pitchFamily="18" charset="-120"/>
                      </a:endParaRPr>
                    </a:p>
                  </a:txBody>
                  <a:tcPr marL="14517" marR="14517" marT="0" marB="0"/>
                </a:tc>
                <a:extLst>
                  <a:ext uri="{0D108BD9-81ED-4DB2-BD59-A6C34878D82A}">
                    <a16:rowId xmlns:a16="http://schemas.microsoft.com/office/drawing/2014/main" val="3346432607"/>
                  </a:ext>
                </a:extLst>
              </a:tr>
              <a:tr h="227284">
                <a:tc>
                  <a:txBody>
                    <a:bodyPr/>
                    <a:lstStyle/>
                    <a:p>
                      <a:pPr algn="just">
                        <a:spcAft>
                          <a:spcPts val="0"/>
                        </a:spcAft>
                      </a:pPr>
                      <a:r>
                        <a:rPr lang="en-US" sz="1400" kern="100">
                          <a:effectLst/>
                        </a:rPr>
                        <a:t>110.10.9</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影印卡加值</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500</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4435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收據</a:t>
                      </a:r>
                      <a:r>
                        <a:rPr lang="en-US" sz="1400" kern="100">
                          <a:effectLst/>
                        </a:rPr>
                        <a:t>11</a:t>
                      </a:r>
                      <a:endParaRPr lang="zh-TW" sz="1400" kern="100">
                        <a:effectLst/>
                        <a:latin typeface="Times New Roman" panose="02020603050405020304" pitchFamily="18" charset="0"/>
                        <a:ea typeface="新細明體" panose="02020500000000000000" pitchFamily="18" charset="-120"/>
                      </a:endParaRPr>
                    </a:p>
                  </a:txBody>
                  <a:tcPr marL="14517" marR="14517" marT="0" marB="0"/>
                </a:tc>
                <a:extLst>
                  <a:ext uri="{0D108BD9-81ED-4DB2-BD59-A6C34878D82A}">
                    <a16:rowId xmlns:a16="http://schemas.microsoft.com/office/drawing/2014/main" val="255513599"/>
                  </a:ext>
                </a:extLst>
              </a:tr>
              <a:tr h="284104">
                <a:tc>
                  <a:txBody>
                    <a:bodyPr/>
                    <a:lstStyle/>
                    <a:p>
                      <a:pPr algn="just">
                        <a:spcAft>
                          <a:spcPts val="0"/>
                        </a:spcAft>
                      </a:pPr>
                      <a:r>
                        <a:rPr lang="en-US" sz="1400" kern="100">
                          <a:effectLst/>
                        </a:rPr>
                        <a:t>110.10.11</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影印</a:t>
                      </a:r>
                      <a:r>
                        <a:rPr lang="en-US" sz="1400" kern="100">
                          <a:effectLst/>
                        </a:rPr>
                        <a:t>+</a:t>
                      </a:r>
                      <a:r>
                        <a:rPr lang="zh-TW" sz="1400" kern="100">
                          <a:effectLst/>
                        </a:rPr>
                        <a:t>膠帶</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128</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4307</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收據</a:t>
                      </a:r>
                      <a:r>
                        <a:rPr lang="en-US" sz="1400" kern="100">
                          <a:effectLst/>
                        </a:rPr>
                        <a:t>12</a:t>
                      </a:r>
                      <a:endParaRPr lang="zh-TW" sz="1400" kern="100">
                        <a:effectLst/>
                        <a:latin typeface="Times New Roman" panose="02020603050405020304" pitchFamily="18" charset="0"/>
                        <a:ea typeface="新細明體" panose="02020500000000000000" pitchFamily="18" charset="-120"/>
                      </a:endParaRPr>
                    </a:p>
                  </a:txBody>
                  <a:tcPr marL="14517" marR="14517" marT="0" marB="0"/>
                </a:tc>
                <a:extLst>
                  <a:ext uri="{0D108BD9-81ED-4DB2-BD59-A6C34878D82A}">
                    <a16:rowId xmlns:a16="http://schemas.microsoft.com/office/drawing/2014/main" val="664960270"/>
                  </a:ext>
                </a:extLst>
              </a:tr>
              <a:tr h="284104">
                <a:tc>
                  <a:txBody>
                    <a:bodyPr/>
                    <a:lstStyle/>
                    <a:p>
                      <a:pPr algn="just">
                        <a:spcAft>
                          <a:spcPts val="0"/>
                        </a:spcAft>
                      </a:pPr>
                      <a:r>
                        <a:rPr lang="en-US" sz="1400" kern="100">
                          <a:effectLst/>
                        </a:rPr>
                        <a:t>110.11.5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班級募款經費</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11450</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15757</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extLst>
                  <a:ext uri="{0D108BD9-81ED-4DB2-BD59-A6C34878D82A}">
                    <a16:rowId xmlns:a16="http://schemas.microsoft.com/office/drawing/2014/main" val="3990976257"/>
                  </a:ext>
                </a:extLst>
              </a:tr>
              <a:tr h="284104">
                <a:tc>
                  <a:txBody>
                    <a:bodyPr/>
                    <a:lstStyle/>
                    <a:p>
                      <a:pPr algn="just">
                        <a:spcAft>
                          <a:spcPts val="0"/>
                        </a:spcAft>
                      </a:pPr>
                      <a:r>
                        <a:rPr lang="en-US" sz="1400" kern="100">
                          <a:effectLst/>
                        </a:rPr>
                        <a:t>110.11.8</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運動會經費補助</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1000</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16757</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extLst>
                  <a:ext uri="{0D108BD9-81ED-4DB2-BD59-A6C34878D82A}">
                    <a16:rowId xmlns:a16="http://schemas.microsoft.com/office/drawing/2014/main" val="1435838366"/>
                  </a:ext>
                </a:extLst>
              </a:tr>
              <a:tr h="284104">
                <a:tc>
                  <a:txBody>
                    <a:bodyPr/>
                    <a:lstStyle/>
                    <a:p>
                      <a:pPr algn="just">
                        <a:spcAft>
                          <a:spcPts val="0"/>
                        </a:spcAft>
                      </a:pPr>
                      <a:r>
                        <a:rPr lang="en-US" sz="1400" kern="100">
                          <a:effectLst/>
                        </a:rPr>
                        <a:t>110.11.10</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大會舞舞蹈老師上課費用</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dirty="0">
                          <a:effectLst/>
                        </a:rPr>
                        <a:t>1200</a:t>
                      </a:r>
                      <a:endParaRPr lang="zh-TW" sz="1400" kern="100" dirty="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15557</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收據</a:t>
                      </a:r>
                      <a:r>
                        <a:rPr lang="en-US" sz="1400" kern="100">
                          <a:effectLst/>
                        </a:rPr>
                        <a:t>13</a:t>
                      </a:r>
                      <a:endParaRPr lang="zh-TW" sz="1400" kern="100">
                        <a:effectLst/>
                        <a:latin typeface="Times New Roman" panose="02020603050405020304" pitchFamily="18" charset="0"/>
                        <a:ea typeface="新細明體" panose="02020500000000000000" pitchFamily="18" charset="-120"/>
                      </a:endParaRPr>
                    </a:p>
                  </a:txBody>
                  <a:tcPr marL="14517" marR="14517" marT="0" marB="0"/>
                </a:tc>
                <a:extLst>
                  <a:ext uri="{0D108BD9-81ED-4DB2-BD59-A6C34878D82A}">
                    <a16:rowId xmlns:a16="http://schemas.microsoft.com/office/drawing/2014/main" val="3681456083"/>
                  </a:ext>
                </a:extLst>
              </a:tr>
              <a:tr h="227284">
                <a:tc>
                  <a:txBody>
                    <a:bodyPr/>
                    <a:lstStyle/>
                    <a:p>
                      <a:pPr algn="just">
                        <a:spcAft>
                          <a:spcPts val="0"/>
                        </a:spcAft>
                      </a:pPr>
                      <a:r>
                        <a:rPr lang="en-US" sz="1400" kern="100">
                          <a:effectLst/>
                        </a:rPr>
                        <a:t>110.11.25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影印卡加值</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500</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15057</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收據</a:t>
                      </a:r>
                      <a:r>
                        <a:rPr lang="en-US" sz="1400" kern="100">
                          <a:effectLst/>
                        </a:rPr>
                        <a:t>14</a:t>
                      </a:r>
                      <a:endParaRPr lang="zh-TW" sz="1400" kern="100">
                        <a:effectLst/>
                        <a:latin typeface="Times New Roman" panose="02020603050405020304" pitchFamily="18" charset="0"/>
                        <a:ea typeface="新細明體" panose="02020500000000000000" pitchFamily="18" charset="-120"/>
                      </a:endParaRPr>
                    </a:p>
                  </a:txBody>
                  <a:tcPr marL="14517" marR="14517" marT="0" marB="0"/>
                </a:tc>
                <a:extLst>
                  <a:ext uri="{0D108BD9-81ED-4DB2-BD59-A6C34878D82A}">
                    <a16:rowId xmlns:a16="http://schemas.microsoft.com/office/drawing/2014/main" val="1553934996"/>
                  </a:ext>
                </a:extLst>
              </a:tr>
              <a:tr h="380836">
                <a:tc>
                  <a:txBody>
                    <a:bodyPr/>
                    <a:lstStyle/>
                    <a:p>
                      <a:pPr algn="just">
                        <a:spcAft>
                          <a:spcPts val="0"/>
                        </a:spcAft>
                      </a:pPr>
                      <a:r>
                        <a:rPr lang="en-US" sz="1400" kern="100">
                          <a:effectLst/>
                        </a:rPr>
                        <a:t>110.12.08</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Bef>
                          <a:spcPts val="1200"/>
                        </a:spcBef>
                        <a:spcAft>
                          <a:spcPts val="0"/>
                        </a:spcAft>
                      </a:pPr>
                      <a:r>
                        <a:rPr lang="zh-TW" sz="1400" kern="100">
                          <a:effectLst/>
                        </a:rPr>
                        <a:t>運動會後點心</a:t>
                      </a:r>
                      <a:r>
                        <a:rPr lang="en-US" sz="1400" kern="100">
                          <a:effectLst/>
                        </a:rPr>
                        <a:t>(</a:t>
                      </a:r>
                      <a:r>
                        <a:rPr lang="zh-TW" sz="1400" kern="100">
                          <a:effectLst/>
                        </a:rPr>
                        <a:t>每人</a:t>
                      </a:r>
                      <a:r>
                        <a:rPr lang="en-US" sz="1400" kern="100">
                          <a:effectLst/>
                        </a:rPr>
                        <a:t>*50</a:t>
                      </a:r>
                      <a:r>
                        <a:rPr lang="zh-TW" sz="1400" kern="100">
                          <a:effectLst/>
                        </a:rPr>
                        <a:t>元</a:t>
                      </a:r>
                      <a:r>
                        <a:rPr lang="en-US" sz="1400" kern="100">
                          <a:effectLst/>
                        </a:rPr>
                        <a:t>)</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1115</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13942</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收據</a:t>
                      </a:r>
                      <a:r>
                        <a:rPr lang="en-US" sz="1400" kern="100">
                          <a:effectLst/>
                        </a:rPr>
                        <a:t>15*2</a:t>
                      </a:r>
                      <a:endParaRPr lang="zh-TW" sz="1400" kern="100">
                        <a:effectLst/>
                        <a:latin typeface="Times New Roman" panose="02020603050405020304" pitchFamily="18" charset="0"/>
                        <a:ea typeface="新細明體" panose="02020500000000000000" pitchFamily="18" charset="-120"/>
                      </a:endParaRPr>
                    </a:p>
                  </a:txBody>
                  <a:tcPr marL="14517" marR="14517" marT="0" marB="0"/>
                </a:tc>
                <a:extLst>
                  <a:ext uri="{0D108BD9-81ED-4DB2-BD59-A6C34878D82A}">
                    <a16:rowId xmlns:a16="http://schemas.microsoft.com/office/drawing/2014/main" val="2536726245"/>
                  </a:ext>
                </a:extLst>
              </a:tr>
              <a:tr h="227284">
                <a:tc>
                  <a:txBody>
                    <a:bodyPr/>
                    <a:lstStyle/>
                    <a:p>
                      <a:pPr algn="just">
                        <a:spcAft>
                          <a:spcPts val="0"/>
                        </a:spcAft>
                      </a:pPr>
                      <a:r>
                        <a:rPr lang="en-US" sz="1400" kern="100">
                          <a:effectLst/>
                        </a:rPr>
                        <a:t>111.01.04</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影印費</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500</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lgn="r">
                        <a:spcAft>
                          <a:spcPts val="0"/>
                        </a:spcAft>
                      </a:pPr>
                      <a:r>
                        <a:rPr lang="en-US" sz="1400" kern="100">
                          <a:effectLst/>
                        </a:rPr>
                        <a:t>13442</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zh-TW" sz="1400" kern="100">
                          <a:effectLst/>
                        </a:rPr>
                        <a:t>收據</a:t>
                      </a:r>
                      <a:r>
                        <a:rPr lang="en-US" sz="1400" kern="100">
                          <a:effectLst/>
                        </a:rPr>
                        <a:t>16</a:t>
                      </a:r>
                      <a:endParaRPr lang="zh-TW" sz="1400" kern="100">
                        <a:effectLst/>
                        <a:latin typeface="Times New Roman" panose="02020603050405020304" pitchFamily="18" charset="0"/>
                        <a:ea typeface="新細明體" panose="02020500000000000000" pitchFamily="18" charset="-120"/>
                      </a:endParaRPr>
                    </a:p>
                  </a:txBody>
                  <a:tcPr marL="14517" marR="14517" marT="0" marB="0"/>
                </a:tc>
                <a:extLst>
                  <a:ext uri="{0D108BD9-81ED-4DB2-BD59-A6C34878D82A}">
                    <a16:rowId xmlns:a16="http://schemas.microsoft.com/office/drawing/2014/main" val="2621457243"/>
                  </a:ext>
                </a:extLst>
              </a:tr>
              <a:tr h="227284">
                <a:tc>
                  <a:txBody>
                    <a:bodyPr/>
                    <a:lstStyle/>
                    <a:p>
                      <a:pPr algn="just">
                        <a:spcAft>
                          <a:spcPts val="0"/>
                        </a:spcAft>
                      </a:pPr>
                      <a:r>
                        <a:rPr lang="en-US" sz="1400" kern="100">
                          <a:effectLst/>
                        </a:rPr>
                        <a:t> </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a:txBody>
                    <a:bodyPr/>
                    <a:lstStyle/>
                    <a:p>
                      <a:pPr>
                        <a:spcAft>
                          <a:spcPts val="0"/>
                        </a:spcAft>
                      </a:pPr>
                      <a:r>
                        <a:rPr lang="en-US" sz="1400" kern="100">
                          <a:effectLst/>
                        </a:rPr>
                        <a:t>602</a:t>
                      </a:r>
                      <a:r>
                        <a:rPr lang="zh-TW" sz="1400" kern="100">
                          <a:effectLst/>
                        </a:rPr>
                        <a:t>上學期到</a:t>
                      </a:r>
                      <a:r>
                        <a:rPr lang="en-US" sz="1400" kern="100">
                          <a:effectLst/>
                        </a:rPr>
                        <a:t>1/20</a:t>
                      </a:r>
                      <a:r>
                        <a:rPr lang="zh-TW" sz="1400" kern="100">
                          <a:effectLst/>
                        </a:rPr>
                        <a:t>班級費用餘額</a:t>
                      </a:r>
                      <a:endParaRPr lang="zh-TW" sz="1400" kern="100">
                        <a:effectLst/>
                        <a:latin typeface="Times New Roman" panose="02020603050405020304" pitchFamily="18" charset="0"/>
                        <a:ea typeface="新細明體" panose="02020500000000000000" pitchFamily="18" charset="-120"/>
                      </a:endParaRPr>
                    </a:p>
                  </a:txBody>
                  <a:tcPr marL="14517" marR="14517" marT="0" marB="0"/>
                </a:tc>
                <a:tc gridSpan="4">
                  <a:txBody>
                    <a:bodyPr/>
                    <a:lstStyle/>
                    <a:p>
                      <a:pPr>
                        <a:spcAft>
                          <a:spcPts val="0"/>
                        </a:spcAft>
                      </a:pPr>
                      <a:r>
                        <a:rPr lang="zh-TW" sz="1400" kern="100" dirty="0">
                          <a:effectLst/>
                        </a:rPr>
                        <a:t>總計 </a:t>
                      </a:r>
                      <a:r>
                        <a:rPr lang="en-US" sz="1400" kern="100" dirty="0">
                          <a:effectLst/>
                        </a:rPr>
                        <a:t>13442</a:t>
                      </a:r>
                      <a:r>
                        <a:rPr lang="zh-TW" sz="1400" kern="100" dirty="0">
                          <a:effectLst/>
                        </a:rPr>
                        <a:t>元</a:t>
                      </a:r>
                      <a:endParaRPr lang="zh-TW" sz="1400" kern="100" dirty="0">
                        <a:effectLst/>
                        <a:latin typeface="Times New Roman" panose="02020603050405020304" pitchFamily="18" charset="0"/>
                        <a:ea typeface="新細明體" panose="02020500000000000000" pitchFamily="18" charset="-120"/>
                      </a:endParaRPr>
                    </a:p>
                  </a:txBody>
                  <a:tcPr marL="14517" marR="14517"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45061967"/>
                  </a:ext>
                </a:extLst>
              </a:tr>
            </a:tbl>
          </a:graphicData>
        </a:graphic>
      </p:graphicFrame>
      <p:sp>
        <p:nvSpPr>
          <p:cNvPr id="5" name="矩形 4">
            <a:extLst>
              <a:ext uri="{FF2B5EF4-FFF2-40B4-BE49-F238E27FC236}">
                <a16:creationId xmlns:a16="http://schemas.microsoft.com/office/drawing/2014/main" id="{5F3D89F6-AF4D-4132-B2DE-0FEDAC929BF3}"/>
              </a:ext>
            </a:extLst>
          </p:cNvPr>
          <p:cNvSpPr/>
          <p:nvPr/>
        </p:nvSpPr>
        <p:spPr>
          <a:xfrm>
            <a:off x="1991639" y="6413325"/>
            <a:ext cx="6350696" cy="31315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4777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463C4F-80F1-426D-A1FD-4FCCF93F3ED5}"/>
              </a:ext>
            </a:extLst>
          </p:cNvPr>
          <p:cNvSpPr>
            <a:spLocks noGrp="1"/>
          </p:cNvSpPr>
          <p:nvPr>
            <p:ph type="title"/>
          </p:nvPr>
        </p:nvSpPr>
        <p:spPr>
          <a:xfrm>
            <a:off x="504771" y="398262"/>
            <a:ext cx="11056752" cy="1219200"/>
          </a:xfrm>
        </p:spPr>
        <p:txBody>
          <a:bodyPr>
            <a:normAutofit fontScale="90000"/>
          </a:bodyPr>
          <a:lstStyle/>
          <a:p>
            <a:r>
              <a:rPr lang="en-US" altLang="zh-TW" b="1" u="sng" dirty="0"/>
              <a:t>602</a:t>
            </a:r>
            <a:r>
              <a:rPr lang="zh-TW" altLang="en-US" b="1" u="sng" dirty="0"/>
              <a:t>下</a:t>
            </a:r>
            <a:r>
              <a:rPr lang="zh-TW" altLang="zh-TW" b="1" u="sng" dirty="0"/>
              <a:t>學期學生的個人補充教材</a:t>
            </a:r>
            <a:br>
              <a:rPr lang="en-US" altLang="zh-TW" b="1" u="sng" dirty="0"/>
            </a:br>
            <a:r>
              <a:rPr lang="zh-TW" altLang="en-US" b="1" u="sng" dirty="0"/>
              <a:t>                                </a:t>
            </a:r>
            <a:r>
              <a:rPr lang="en-US" altLang="zh-TW" b="1" u="sng" dirty="0"/>
              <a:t>(</a:t>
            </a:r>
            <a:r>
              <a:rPr lang="zh-TW" altLang="en-US" b="1" u="sng" dirty="0"/>
              <a:t>下周一會把明細貼在聯絡簿上並開始收費</a:t>
            </a:r>
            <a:r>
              <a:rPr lang="en-US" altLang="zh-TW" b="1" u="sng" dirty="0"/>
              <a:t>)</a:t>
            </a:r>
            <a:endParaRPr lang="zh-TW" altLang="en-US" dirty="0"/>
          </a:p>
        </p:txBody>
      </p:sp>
      <p:graphicFrame>
        <p:nvGraphicFramePr>
          <p:cNvPr id="5" name="表格 4">
            <a:extLst>
              <a:ext uri="{FF2B5EF4-FFF2-40B4-BE49-F238E27FC236}">
                <a16:creationId xmlns:a16="http://schemas.microsoft.com/office/drawing/2014/main" id="{3984FFDA-5BD6-4F2B-8CAC-C635A665569B}"/>
              </a:ext>
            </a:extLst>
          </p:cNvPr>
          <p:cNvGraphicFramePr>
            <a:graphicFrameLocks noGrp="1"/>
          </p:cNvGraphicFramePr>
          <p:nvPr>
            <p:extLst>
              <p:ext uri="{D42A27DB-BD31-4B8C-83A1-F6EECF244321}">
                <p14:modId xmlns:p14="http://schemas.microsoft.com/office/powerpoint/2010/main" val="3613779376"/>
              </p:ext>
            </p:extLst>
          </p:nvPr>
        </p:nvGraphicFramePr>
        <p:xfrm>
          <a:off x="504771" y="1778696"/>
          <a:ext cx="10355295" cy="3344285"/>
        </p:xfrm>
        <a:graphic>
          <a:graphicData uri="http://schemas.openxmlformats.org/drawingml/2006/table">
            <a:tbl>
              <a:tblPr>
                <a:tableStyleId>{F5AB1C69-6EDB-4FF4-983F-18BD219EF322}</a:tableStyleId>
              </a:tblPr>
              <a:tblGrid>
                <a:gridCol w="1113626">
                  <a:extLst>
                    <a:ext uri="{9D8B030D-6E8A-4147-A177-3AD203B41FA5}">
                      <a16:colId xmlns:a16="http://schemas.microsoft.com/office/drawing/2014/main" val="1905117959"/>
                    </a:ext>
                  </a:extLst>
                </a:gridCol>
                <a:gridCol w="2083389">
                  <a:extLst>
                    <a:ext uri="{9D8B030D-6E8A-4147-A177-3AD203B41FA5}">
                      <a16:colId xmlns:a16="http://schemas.microsoft.com/office/drawing/2014/main" val="2693827019"/>
                    </a:ext>
                  </a:extLst>
                </a:gridCol>
                <a:gridCol w="962995">
                  <a:extLst>
                    <a:ext uri="{9D8B030D-6E8A-4147-A177-3AD203B41FA5}">
                      <a16:colId xmlns:a16="http://schemas.microsoft.com/office/drawing/2014/main" val="650538451"/>
                    </a:ext>
                  </a:extLst>
                </a:gridCol>
                <a:gridCol w="572892">
                  <a:extLst>
                    <a:ext uri="{9D8B030D-6E8A-4147-A177-3AD203B41FA5}">
                      <a16:colId xmlns:a16="http://schemas.microsoft.com/office/drawing/2014/main" val="3867458486"/>
                    </a:ext>
                  </a:extLst>
                </a:gridCol>
                <a:gridCol w="1145786">
                  <a:extLst>
                    <a:ext uri="{9D8B030D-6E8A-4147-A177-3AD203B41FA5}">
                      <a16:colId xmlns:a16="http://schemas.microsoft.com/office/drawing/2014/main" val="1698112354"/>
                    </a:ext>
                  </a:extLst>
                </a:gridCol>
                <a:gridCol w="1145786">
                  <a:extLst>
                    <a:ext uri="{9D8B030D-6E8A-4147-A177-3AD203B41FA5}">
                      <a16:colId xmlns:a16="http://schemas.microsoft.com/office/drawing/2014/main" val="773023088"/>
                    </a:ext>
                  </a:extLst>
                </a:gridCol>
                <a:gridCol w="3330821">
                  <a:extLst>
                    <a:ext uri="{9D8B030D-6E8A-4147-A177-3AD203B41FA5}">
                      <a16:colId xmlns:a16="http://schemas.microsoft.com/office/drawing/2014/main" val="2917667747"/>
                    </a:ext>
                  </a:extLst>
                </a:gridCol>
              </a:tblGrid>
              <a:tr h="446947">
                <a:tc>
                  <a:txBody>
                    <a:bodyPr/>
                    <a:lstStyle/>
                    <a:p>
                      <a:pPr algn="ctr">
                        <a:spcAft>
                          <a:spcPts val="0"/>
                        </a:spcAft>
                      </a:pPr>
                      <a:r>
                        <a:rPr lang="zh-TW" sz="1800" b="1" kern="100" dirty="0">
                          <a:effectLst/>
                        </a:rPr>
                        <a:t>優先項次</a:t>
                      </a:r>
                      <a:endParaRPr lang="zh-TW" sz="1800" b="1" kern="100" dirty="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b="1" kern="100" dirty="0">
                          <a:effectLst/>
                        </a:rPr>
                        <a:t>名</a:t>
                      </a:r>
                      <a:r>
                        <a:rPr lang="en-US" sz="1800" b="1" kern="100" dirty="0">
                          <a:effectLst/>
                        </a:rPr>
                        <a:t>            </a:t>
                      </a:r>
                      <a:r>
                        <a:rPr lang="zh-TW" sz="1800" b="1" kern="100" dirty="0">
                          <a:effectLst/>
                        </a:rPr>
                        <a:t>稱</a:t>
                      </a:r>
                      <a:endParaRPr lang="zh-TW" sz="1800" b="1" kern="100" dirty="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b="1" kern="100" dirty="0">
                          <a:effectLst/>
                        </a:rPr>
                        <a:t>單位</a:t>
                      </a:r>
                      <a:endParaRPr lang="zh-TW" sz="1800" b="1" kern="100" dirty="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b="1" kern="100">
                          <a:effectLst/>
                        </a:rPr>
                        <a:t>數量</a:t>
                      </a:r>
                      <a:endParaRPr lang="zh-TW" sz="1800" b="1" kern="10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1800" b="1" kern="100">
                          <a:effectLst/>
                        </a:rPr>
                        <a:t>預估單價</a:t>
                      </a:r>
                      <a:endParaRPr lang="zh-TW" sz="1800" b="1" kern="10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b="1" kern="100">
                          <a:effectLst/>
                        </a:rPr>
                        <a:t>總</a:t>
                      </a:r>
                      <a:r>
                        <a:rPr lang="en-US" sz="1800" b="1" kern="100">
                          <a:effectLst/>
                        </a:rPr>
                        <a:t>  </a:t>
                      </a:r>
                      <a:r>
                        <a:rPr lang="zh-TW" sz="1800" b="1" kern="100">
                          <a:effectLst/>
                        </a:rPr>
                        <a:t>價</a:t>
                      </a:r>
                      <a:endParaRPr lang="zh-TW" sz="1800" b="1" kern="10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b="1" kern="100" dirty="0">
                          <a:effectLst/>
                        </a:rPr>
                        <a:t>說</a:t>
                      </a:r>
                      <a:r>
                        <a:rPr lang="en-US" sz="1800" b="1" kern="100" dirty="0">
                          <a:effectLst/>
                        </a:rPr>
                        <a:t>               </a:t>
                      </a:r>
                      <a:r>
                        <a:rPr lang="zh-TW" sz="1800" b="1" kern="100" dirty="0">
                          <a:effectLst/>
                        </a:rPr>
                        <a:t>明</a:t>
                      </a:r>
                      <a:endParaRPr lang="zh-TW" sz="1800" b="1" kern="100" dirty="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1973495"/>
                  </a:ext>
                </a:extLst>
              </a:tr>
              <a:tr h="290227">
                <a:tc>
                  <a:txBody>
                    <a:bodyPr/>
                    <a:lstStyle/>
                    <a:p>
                      <a:pPr marL="0" algn="ctr" defTabSz="914400" rtl="0" eaLnBrk="1" latinLnBrk="0" hangingPunct="1">
                        <a:lnSpc>
                          <a:spcPts val="2000"/>
                        </a:lnSpc>
                        <a:spcAft>
                          <a:spcPts val="0"/>
                        </a:spcAft>
                      </a:pPr>
                      <a:r>
                        <a:rPr lang="en-US" sz="1800" b="1" kern="100" dirty="0">
                          <a:solidFill>
                            <a:schemeClr val="dk1"/>
                          </a:solidFill>
                          <a:effectLst/>
                          <a:latin typeface="+mn-lt"/>
                          <a:ea typeface="+mn-ea"/>
                          <a:cs typeface="+mn-cs"/>
                        </a:rPr>
                        <a:t>1</a:t>
                      </a:r>
                      <a:endParaRPr lang="zh-TW" altLang="en-US" sz="1800" b="1" kern="100" dirty="0">
                        <a:solidFill>
                          <a:schemeClr val="dk1"/>
                        </a:solidFill>
                        <a:effectLst/>
                        <a:latin typeface="+mn-lt"/>
                        <a:ea typeface="+mn-ea"/>
                        <a:cs typeface="+mn-cs"/>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altLang="en-US" sz="1800" b="1" kern="100" dirty="0">
                          <a:solidFill>
                            <a:schemeClr val="dk1"/>
                          </a:solidFill>
                          <a:effectLst/>
                          <a:latin typeface="+mn-lt"/>
                          <a:ea typeface="+mn-ea"/>
                          <a:cs typeface="+mn-cs"/>
                        </a:rPr>
                        <a:t>國語隨堂演練</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altLang="en-US" sz="1800" b="1" kern="100">
                          <a:solidFill>
                            <a:schemeClr val="dk1"/>
                          </a:solidFill>
                          <a:effectLst/>
                          <a:latin typeface="+mn-lt"/>
                          <a:ea typeface="+mn-ea"/>
                          <a:cs typeface="+mn-cs"/>
                        </a:rPr>
                        <a:t>本</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800" b="1" kern="100">
                          <a:solidFill>
                            <a:schemeClr val="dk1"/>
                          </a:solidFill>
                          <a:effectLst/>
                          <a:latin typeface="+mn-lt"/>
                          <a:ea typeface="+mn-ea"/>
                          <a:cs typeface="+mn-cs"/>
                        </a:rPr>
                        <a:t>25</a:t>
                      </a:r>
                      <a:endParaRPr lang="zh-TW" altLang="en-US" sz="1800" b="1" kern="100">
                        <a:solidFill>
                          <a:schemeClr val="dk1"/>
                        </a:solidFill>
                        <a:effectLst/>
                        <a:latin typeface="+mn-lt"/>
                        <a:ea typeface="+mn-ea"/>
                        <a:cs typeface="+mn-cs"/>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800" b="1" kern="100">
                          <a:solidFill>
                            <a:schemeClr val="dk1"/>
                          </a:solidFill>
                          <a:effectLst/>
                          <a:latin typeface="+mn-lt"/>
                          <a:ea typeface="+mn-ea"/>
                          <a:cs typeface="+mn-cs"/>
                        </a:rPr>
                        <a:t>50</a:t>
                      </a:r>
                      <a:endParaRPr lang="zh-TW" altLang="en-US" sz="1800" b="1" kern="100">
                        <a:solidFill>
                          <a:schemeClr val="dk1"/>
                        </a:solidFill>
                        <a:effectLst/>
                        <a:latin typeface="+mn-lt"/>
                        <a:ea typeface="+mn-ea"/>
                        <a:cs typeface="+mn-cs"/>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800" b="1" kern="100">
                          <a:solidFill>
                            <a:schemeClr val="dk1"/>
                          </a:solidFill>
                          <a:effectLst/>
                          <a:latin typeface="+mn-lt"/>
                          <a:ea typeface="+mn-ea"/>
                          <a:cs typeface="+mn-cs"/>
                        </a:rPr>
                        <a:t>1250</a:t>
                      </a:r>
                      <a:endParaRPr lang="zh-TW" altLang="en-US" sz="1800" b="1" kern="100">
                        <a:solidFill>
                          <a:schemeClr val="dk1"/>
                        </a:solidFill>
                        <a:effectLst/>
                        <a:latin typeface="+mn-lt"/>
                        <a:ea typeface="+mn-ea"/>
                        <a:cs typeface="+mn-cs"/>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altLang="en-US" sz="1800" b="1" kern="100">
                          <a:solidFill>
                            <a:schemeClr val="dk1"/>
                          </a:solidFill>
                          <a:effectLst/>
                          <a:latin typeface="+mn-lt"/>
                          <a:ea typeface="+mn-ea"/>
                          <a:cs typeface="+mn-cs"/>
                        </a:rPr>
                        <a:t>字詞理解、修辭運用、成語補充</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1533730"/>
                  </a:ext>
                </a:extLst>
              </a:tr>
              <a:tr h="290127">
                <a:tc>
                  <a:txBody>
                    <a:bodyPr/>
                    <a:lstStyle/>
                    <a:p>
                      <a:pPr marL="0" algn="ctr" defTabSz="914400" rtl="0" eaLnBrk="1" latinLnBrk="0" hangingPunct="1">
                        <a:lnSpc>
                          <a:spcPts val="2000"/>
                        </a:lnSpc>
                        <a:spcAft>
                          <a:spcPts val="0"/>
                        </a:spcAft>
                      </a:pPr>
                      <a:r>
                        <a:rPr lang="en-US" sz="1800" b="1" kern="100">
                          <a:solidFill>
                            <a:schemeClr val="dk1"/>
                          </a:solidFill>
                          <a:effectLst/>
                          <a:latin typeface="+mn-lt"/>
                          <a:ea typeface="+mn-ea"/>
                          <a:cs typeface="+mn-cs"/>
                        </a:rPr>
                        <a:t>2</a:t>
                      </a:r>
                      <a:endParaRPr lang="zh-TW" altLang="en-US" sz="1800" b="1" kern="100">
                        <a:solidFill>
                          <a:schemeClr val="dk1"/>
                        </a:solidFill>
                        <a:effectLst/>
                        <a:latin typeface="+mn-lt"/>
                        <a:ea typeface="+mn-ea"/>
                        <a:cs typeface="+mn-cs"/>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altLang="en-US" sz="1800" b="1" kern="100" dirty="0">
                          <a:solidFill>
                            <a:schemeClr val="dk1"/>
                          </a:solidFill>
                          <a:effectLst/>
                          <a:latin typeface="+mn-lt"/>
                          <a:ea typeface="+mn-ea"/>
                          <a:cs typeface="+mn-cs"/>
                        </a:rPr>
                        <a:t>數學重點複習</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altLang="en-US" sz="1800" b="1" kern="100">
                          <a:solidFill>
                            <a:schemeClr val="dk1"/>
                          </a:solidFill>
                          <a:effectLst/>
                          <a:latin typeface="+mn-lt"/>
                          <a:ea typeface="+mn-ea"/>
                          <a:cs typeface="+mn-cs"/>
                        </a:rPr>
                        <a:t>本</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800" b="1" kern="100">
                          <a:solidFill>
                            <a:schemeClr val="dk1"/>
                          </a:solidFill>
                          <a:effectLst/>
                          <a:latin typeface="+mn-lt"/>
                          <a:ea typeface="+mn-ea"/>
                          <a:cs typeface="+mn-cs"/>
                        </a:rPr>
                        <a:t>25</a:t>
                      </a:r>
                      <a:endParaRPr lang="zh-TW" altLang="en-US" sz="1800" b="1" kern="100">
                        <a:solidFill>
                          <a:schemeClr val="dk1"/>
                        </a:solidFill>
                        <a:effectLst/>
                        <a:latin typeface="+mn-lt"/>
                        <a:ea typeface="+mn-ea"/>
                        <a:cs typeface="+mn-cs"/>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800" b="1" kern="100">
                          <a:solidFill>
                            <a:schemeClr val="dk1"/>
                          </a:solidFill>
                          <a:effectLst/>
                          <a:latin typeface="+mn-lt"/>
                          <a:ea typeface="+mn-ea"/>
                          <a:cs typeface="+mn-cs"/>
                        </a:rPr>
                        <a:t>50</a:t>
                      </a:r>
                      <a:endParaRPr lang="zh-TW" altLang="en-US" sz="1800" b="1" kern="100">
                        <a:solidFill>
                          <a:schemeClr val="dk1"/>
                        </a:solidFill>
                        <a:effectLst/>
                        <a:latin typeface="+mn-lt"/>
                        <a:ea typeface="+mn-ea"/>
                        <a:cs typeface="+mn-cs"/>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800" b="1" kern="100">
                          <a:solidFill>
                            <a:schemeClr val="dk1"/>
                          </a:solidFill>
                          <a:effectLst/>
                          <a:latin typeface="+mn-lt"/>
                          <a:ea typeface="+mn-ea"/>
                          <a:cs typeface="+mn-cs"/>
                        </a:rPr>
                        <a:t>1250</a:t>
                      </a:r>
                      <a:endParaRPr lang="zh-TW" altLang="en-US" sz="1800" b="1" kern="100">
                        <a:solidFill>
                          <a:schemeClr val="dk1"/>
                        </a:solidFill>
                        <a:effectLst/>
                        <a:latin typeface="+mn-lt"/>
                        <a:ea typeface="+mn-ea"/>
                        <a:cs typeface="+mn-cs"/>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altLang="en-US" sz="1800" b="1" kern="100">
                          <a:solidFill>
                            <a:schemeClr val="dk1"/>
                          </a:solidFill>
                          <a:effectLst/>
                          <a:latin typeface="+mn-lt"/>
                          <a:ea typeface="+mn-ea"/>
                          <a:cs typeface="+mn-cs"/>
                        </a:rPr>
                        <a:t>加強試題演練</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0396792"/>
                  </a:ext>
                </a:extLst>
              </a:tr>
              <a:tr h="290127">
                <a:tc>
                  <a:txBody>
                    <a:bodyPr/>
                    <a:lstStyle/>
                    <a:p>
                      <a:pPr marL="0" algn="ctr" defTabSz="914400" rtl="0" eaLnBrk="1" latinLnBrk="0" hangingPunct="1">
                        <a:lnSpc>
                          <a:spcPts val="2000"/>
                        </a:lnSpc>
                        <a:spcAft>
                          <a:spcPts val="0"/>
                        </a:spcAft>
                      </a:pPr>
                      <a:r>
                        <a:rPr lang="en-US" sz="1800" b="1" kern="100">
                          <a:solidFill>
                            <a:schemeClr val="dk1"/>
                          </a:solidFill>
                          <a:effectLst/>
                          <a:latin typeface="+mn-lt"/>
                          <a:ea typeface="+mn-ea"/>
                          <a:cs typeface="+mn-cs"/>
                        </a:rPr>
                        <a:t>3</a:t>
                      </a:r>
                      <a:endParaRPr lang="zh-TW" altLang="en-US" sz="1800" b="1" kern="100">
                        <a:solidFill>
                          <a:schemeClr val="dk1"/>
                        </a:solidFill>
                        <a:effectLst/>
                        <a:latin typeface="+mn-lt"/>
                        <a:ea typeface="+mn-ea"/>
                        <a:cs typeface="+mn-cs"/>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altLang="en-US" sz="1800" b="1" kern="100" dirty="0">
                          <a:solidFill>
                            <a:schemeClr val="dk1"/>
                          </a:solidFill>
                          <a:effectLst/>
                          <a:latin typeface="+mn-lt"/>
                          <a:ea typeface="+mn-ea"/>
                          <a:cs typeface="+mn-cs"/>
                        </a:rPr>
                        <a:t>社會作業簿</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altLang="en-US" sz="1800" b="1" kern="100" dirty="0">
                          <a:solidFill>
                            <a:schemeClr val="dk1"/>
                          </a:solidFill>
                          <a:effectLst/>
                          <a:latin typeface="+mn-lt"/>
                          <a:ea typeface="+mn-ea"/>
                          <a:cs typeface="+mn-cs"/>
                        </a:rPr>
                        <a:t>本</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800" b="1" kern="100">
                          <a:solidFill>
                            <a:schemeClr val="dk1"/>
                          </a:solidFill>
                          <a:effectLst/>
                          <a:latin typeface="+mn-lt"/>
                          <a:ea typeface="+mn-ea"/>
                          <a:cs typeface="+mn-cs"/>
                        </a:rPr>
                        <a:t>25</a:t>
                      </a:r>
                      <a:endParaRPr lang="zh-TW" altLang="en-US" sz="1800" b="1" kern="100">
                        <a:solidFill>
                          <a:schemeClr val="dk1"/>
                        </a:solidFill>
                        <a:effectLst/>
                        <a:latin typeface="+mn-lt"/>
                        <a:ea typeface="+mn-ea"/>
                        <a:cs typeface="+mn-cs"/>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800" b="1" kern="100" dirty="0">
                          <a:solidFill>
                            <a:schemeClr val="dk1"/>
                          </a:solidFill>
                          <a:effectLst/>
                          <a:latin typeface="+mn-lt"/>
                          <a:ea typeface="+mn-ea"/>
                          <a:cs typeface="+mn-cs"/>
                        </a:rPr>
                        <a:t>40</a:t>
                      </a:r>
                      <a:endParaRPr lang="zh-TW" altLang="en-US" sz="1800" b="1" kern="100" dirty="0">
                        <a:solidFill>
                          <a:schemeClr val="dk1"/>
                        </a:solidFill>
                        <a:effectLst/>
                        <a:latin typeface="+mn-lt"/>
                        <a:ea typeface="+mn-ea"/>
                        <a:cs typeface="+mn-cs"/>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800" b="1" kern="100" dirty="0">
                          <a:solidFill>
                            <a:schemeClr val="dk1"/>
                          </a:solidFill>
                          <a:effectLst/>
                          <a:latin typeface="+mn-lt"/>
                          <a:ea typeface="+mn-ea"/>
                          <a:cs typeface="+mn-cs"/>
                        </a:rPr>
                        <a:t>1000</a:t>
                      </a:r>
                      <a:endParaRPr lang="zh-TW" altLang="en-US" sz="1800" b="1" kern="100" dirty="0">
                        <a:solidFill>
                          <a:schemeClr val="dk1"/>
                        </a:solidFill>
                        <a:effectLst/>
                        <a:latin typeface="+mn-lt"/>
                        <a:ea typeface="+mn-ea"/>
                        <a:cs typeface="+mn-cs"/>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altLang="en-US" sz="1800" b="1" kern="100">
                          <a:solidFill>
                            <a:schemeClr val="dk1"/>
                          </a:solidFill>
                          <a:effectLst/>
                          <a:latin typeface="+mn-lt"/>
                          <a:ea typeface="+mn-ea"/>
                          <a:cs typeface="+mn-cs"/>
                        </a:rPr>
                        <a:t>加強試題演練</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9045967"/>
                  </a:ext>
                </a:extLst>
              </a:tr>
              <a:tr h="308844">
                <a:tc>
                  <a:txBody>
                    <a:bodyPr/>
                    <a:lstStyle/>
                    <a:p>
                      <a:pPr marL="0" algn="ctr" defTabSz="914400" rtl="0" eaLnBrk="1" latinLnBrk="0" hangingPunct="1">
                        <a:lnSpc>
                          <a:spcPts val="2000"/>
                        </a:lnSpc>
                        <a:spcAft>
                          <a:spcPts val="0"/>
                        </a:spcAft>
                      </a:pPr>
                      <a:r>
                        <a:rPr lang="en-US" sz="1800" b="1" kern="100">
                          <a:solidFill>
                            <a:schemeClr val="dk1"/>
                          </a:solidFill>
                          <a:effectLst/>
                          <a:latin typeface="+mn-lt"/>
                          <a:ea typeface="+mn-ea"/>
                          <a:cs typeface="+mn-cs"/>
                        </a:rPr>
                        <a:t>4</a:t>
                      </a:r>
                      <a:endParaRPr lang="zh-TW" altLang="en-US" sz="1800" b="1" kern="100">
                        <a:solidFill>
                          <a:schemeClr val="dk1"/>
                        </a:solidFill>
                        <a:effectLst/>
                        <a:latin typeface="+mn-lt"/>
                        <a:ea typeface="+mn-ea"/>
                        <a:cs typeface="+mn-cs"/>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altLang="en-US" sz="1800" b="1" kern="100">
                          <a:solidFill>
                            <a:schemeClr val="dk1"/>
                          </a:solidFill>
                          <a:effectLst/>
                          <a:latin typeface="+mn-lt"/>
                          <a:ea typeface="+mn-ea"/>
                          <a:cs typeface="+mn-cs"/>
                        </a:rPr>
                        <a:t>閱讀小行家</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altLang="en-US" sz="1800" b="1" kern="100" dirty="0">
                          <a:solidFill>
                            <a:schemeClr val="dk1"/>
                          </a:solidFill>
                          <a:effectLst/>
                          <a:latin typeface="+mn-lt"/>
                          <a:ea typeface="+mn-ea"/>
                          <a:cs typeface="+mn-cs"/>
                        </a:rPr>
                        <a:t>本</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800" b="1" kern="100" dirty="0">
                          <a:solidFill>
                            <a:schemeClr val="dk1"/>
                          </a:solidFill>
                          <a:effectLst/>
                          <a:latin typeface="+mn-lt"/>
                          <a:ea typeface="+mn-ea"/>
                          <a:cs typeface="+mn-cs"/>
                        </a:rPr>
                        <a:t>25</a:t>
                      </a:r>
                      <a:endParaRPr lang="zh-TW" altLang="en-US" sz="1800" b="1" kern="100" dirty="0">
                        <a:solidFill>
                          <a:schemeClr val="dk1"/>
                        </a:solidFill>
                        <a:effectLst/>
                        <a:latin typeface="+mn-lt"/>
                        <a:ea typeface="+mn-ea"/>
                        <a:cs typeface="+mn-cs"/>
                      </a:endParaRPr>
                    </a:p>
                  </a:txBody>
                  <a:tcPr marL="17780" marR="17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800" b="1" kern="100">
                          <a:solidFill>
                            <a:schemeClr val="dk1"/>
                          </a:solidFill>
                          <a:effectLst/>
                          <a:latin typeface="+mn-lt"/>
                          <a:ea typeface="+mn-ea"/>
                          <a:cs typeface="+mn-cs"/>
                        </a:rPr>
                        <a:t>90</a:t>
                      </a:r>
                      <a:endParaRPr lang="zh-TW" altLang="en-US" sz="1800" b="1" kern="100">
                        <a:solidFill>
                          <a:schemeClr val="dk1"/>
                        </a:solidFill>
                        <a:effectLst/>
                        <a:latin typeface="+mn-lt"/>
                        <a:ea typeface="+mn-ea"/>
                        <a:cs typeface="+mn-cs"/>
                      </a:endParaRPr>
                    </a:p>
                  </a:txBody>
                  <a:tcPr marL="17780" marR="17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800" b="1" kern="100" dirty="0">
                          <a:solidFill>
                            <a:schemeClr val="dk1"/>
                          </a:solidFill>
                          <a:effectLst/>
                          <a:latin typeface="+mn-lt"/>
                          <a:ea typeface="+mn-ea"/>
                          <a:cs typeface="+mn-cs"/>
                        </a:rPr>
                        <a:t>2250</a:t>
                      </a:r>
                      <a:endParaRPr lang="zh-TW" altLang="en-US" sz="1800" b="1" kern="100" dirty="0">
                        <a:solidFill>
                          <a:schemeClr val="dk1"/>
                        </a:solidFill>
                        <a:effectLst/>
                        <a:latin typeface="+mn-lt"/>
                        <a:ea typeface="+mn-ea"/>
                        <a:cs typeface="+mn-cs"/>
                      </a:endParaRPr>
                    </a:p>
                  </a:txBody>
                  <a:tcPr marL="17780" marR="17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altLang="en-US" sz="1800" b="1" kern="100">
                          <a:solidFill>
                            <a:schemeClr val="dk1"/>
                          </a:solidFill>
                          <a:effectLst/>
                          <a:latin typeface="+mn-lt"/>
                          <a:ea typeface="+mn-ea"/>
                          <a:cs typeface="+mn-cs"/>
                        </a:rPr>
                        <a:t>延伸語文學習的深度</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4373739"/>
                  </a:ext>
                </a:extLst>
              </a:tr>
              <a:tr h="308844">
                <a:tc>
                  <a:txBody>
                    <a:bodyPr/>
                    <a:lstStyle/>
                    <a:p>
                      <a:pPr marL="0" algn="ctr" defTabSz="914400" rtl="0" eaLnBrk="1" latinLnBrk="0" hangingPunct="1">
                        <a:lnSpc>
                          <a:spcPts val="2000"/>
                        </a:lnSpc>
                        <a:spcAft>
                          <a:spcPts val="0"/>
                        </a:spcAft>
                      </a:pPr>
                      <a:r>
                        <a:rPr lang="en-US" sz="1800" b="1" kern="100">
                          <a:solidFill>
                            <a:schemeClr val="dk1"/>
                          </a:solidFill>
                          <a:effectLst/>
                          <a:latin typeface="+mn-lt"/>
                          <a:ea typeface="+mn-ea"/>
                          <a:cs typeface="+mn-cs"/>
                        </a:rPr>
                        <a:t>5</a:t>
                      </a:r>
                      <a:endParaRPr lang="zh-TW" altLang="en-US" sz="1800" b="1" kern="100">
                        <a:solidFill>
                          <a:schemeClr val="dk1"/>
                        </a:solidFill>
                        <a:effectLst/>
                        <a:latin typeface="+mn-lt"/>
                        <a:ea typeface="+mn-ea"/>
                        <a:cs typeface="+mn-cs"/>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altLang="en-US" sz="1800" b="1" kern="100">
                          <a:solidFill>
                            <a:schemeClr val="dk1"/>
                          </a:solidFill>
                          <a:effectLst/>
                          <a:latin typeface="+mn-lt"/>
                          <a:ea typeface="+mn-ea"/>
                          <a:cs typeface="+mn-cs"/>
                        </a:rPr>
                        <a:t>聯絡簿</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altLang="en-US" sz="1800" b="1" kern="100">
                          <a:solidFill>
                            <a:schemeClr val="dk1"/>
                          </a:solidFill>
                          <a:effectLst/>
                          <a:latin typeface="+mn-lt"/>
                          <a:ea typeface="+mn-ea"/>
                          <a:cs typeface="+mn-cs"/>
                        </a:rPr>
                        <a:t>本</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800" b="1" kern="100">
                          <a:solidFill>
                            <a:schemeClr val="dk1"/>
                          </a:solidFill>
                          <a:effectLst/>
                          <a:latin typeface="+mn-lt"/>
                          <a:ea typeface="+mn-ea"/>
                          <a:cs typeface="+mn-cs"/>
                        </a:rPr>
                        <a:t>25</a:t>
                      </a:r>
                      <a:endParaRPr lang="zh-TW" altLang="en-US" sz="1800" b="1" kern="100">
                        <a:solidFill>
                          <a:schemeClr val="dk1"/>
                        </a:solidFill>
                        <a:effectLst/>
                        <a:latin typeface="+mn-lt"/>
                        <a:ea typeface="+mn-ea"/>
                        <a:cs typeface="+mn-cs"/>
                      </a:endParaRPr>
                    </a:p>
                  </a:txBody>
                  <a:tcPr marL="17780" marR="17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800" b="1" kern="100" dirty="0">
                          <a:solidFill>
                            <a:schemeClr val="dk1"/>
                          </a:solidFill>
                          <a:effectLst/>
                          <a:latin typeface="+mn-lt"/>
                          <a:ea typeface="+mn-ea"/>
                          <a:cs typeface="+mn-cs"/>
                        </a:rPr>
                        <a:t>40</a:t>
                      </a:r>
                      <a:endParaRPr lang="zh-TW" altLang="en-US" sz="1800" b="1" kern="100" dirty="0">
                        <a:solidFill>
                          <a:schemeClr val="dk1"/>
                        </a:solidFill>
                        <a:effectLst/>
                        <a:latin typeface="+mn-lt"/>
                        <a:ea typeface="+mn-ea"/>
                        <a:cs typeface="+mn-cs"/>
                      </a:endParaRPr>
                    </a:p>
                  </a:txBody>
                  <a:tcPr marL="17780" marR="17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800" b="1" kern="100" dirty="0">
                          <a:solidFill>
                            <a:schemeClr val="dk1"/>
                          </a:solidFill>
                          <a:effectLst/>
                          <a:latin typeface="+mn-lt"/>
                          <a:ea typeface="+mn-ea"/>
                          <a:cs typeface="+mn-cs"/>
                        </a:rPr>
                        <a:t>1000</a:t>
                      </a:r>
                      <a:endParaRPr lang="zh-TW" altLang="en-US" sz="1800" b="1" kern="100" dirty="0">
                        <a:solidFill>
                          <a:schemeClr val="dk1"/>
                        </a:solidFill>
                        <a:effectLst/>
                        <a:latin typeface="+mn-lt"/>
                        <a:ea typeface="+mn-ea"/>
                        <a:cs typeface="+mn-cs"/>
                      </a:endParaRPr>
                    </a:p>
                  </a:txBody>
                  <a:tcPr marL="17780" marR="17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altLang="en-US" sz="1800" b="1" kern="100">
                          <a:solidFill>
                            <a:schemeClr val="dk1"/>
                          </a:solidFill>
                          <a:effectLst/>
                          <a:latin typeface="+mn-lt"/>
                          <a:ea typeface="+mn-ea"/>
                          <a:cs typeface="+mn-cs"/>
                        </a:rPr>
                        <a:t>親師溝通</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6389944"/>
                  </a:ext>
                </a:extLst>
              </a:tr>
              <a:tr h="308844">
                <a:tc>
                  <a:txBody>
                    <a:bodyPr/>
                    <a:lstStyle/>
                    <a:p>
                      <a:pPr marL="0" algn="ctr" defTabSz="914400" rtl="0" eaLnBrk="1" latinLnBrk="0" hangingPunct="1">
                        <a:lnSpc>
                          <a:spcPts val="2000"/>
                        </a:lnSpc>
                        <a:spcAft>
                          <a:spcPts val="0"/>
                        </a:spcAft>
                      </a:pPr>
                      <a:r>
                        <a:rPr lang="en-US" sz="1800" b="1" kern="100">
                          <a:solidFill>
                            <a:schemeClr val="dk1"/>
                          </a:solidFill>
                          <a:effectLst/>
                          <a:latin typeface="+mn-lt"/>
                          <a:ea typeface="+mn-ea"/>
                          <a:cs typeface="+mn-cs"/>
                        </a:rPr>
                        <a:t>6</a:t>
                      </a:r>
                      <a:endParaRPr lang="zh-TW" altLang="en-US" sz="1800" b="1" kern="100">
                        <a:solidFill>
                          <a:schemeClr val="dk1"/>
                        </a:solidFill>
                        <a:effectLst/>
                        <a:latin typeface="+mn-lt"/>
                        <a:ea typeface="+mn-ea"/>
                        <a:cs typeface="+mn-cs"/>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altLang="en-US" sz="1800" b="1" kern="100">
                          <a:solidFill>
                            <a:schemeClr val="dk1"/>
                          </a:solidFill>
                          <a:effectLst/>
                          <a:latin typeface="+mn-lt"/>
                          <a:ea typeface="+mn-ea"/>
                          <a:cs typeface="+mn-cs"/>
                        </a:rPr>
                        <a:t>資料夾</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altLang="en-US" sz="1800" b="1" kern="100">
                          <a:solidFill>
                            <a:schemeClr val="dk1"/>
                          </a:solidFill>
                          <a:effectLst/>
                          <a:latin typeface="+mn-lt"/>
                          <a:ea typeface="+mn-ea"/>
                          <a:cs typeface="+mn-cs"/>
                        </a:rPr>
                        <a:t>本</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800" b="1" kern="100">
                          <a:solidFill>
                            <a:schemeClr val="dk1"/>
                          </a:solidFill>
                          <a:effectLst/>
                          <a:latin typeface="+mn-lt"/>
                          <a:ea typeface="+mn-ea"/>
                          <a:cs typeface="+mn-cs"/>
                        </a:rPr>
                        <a:t>25</a:t>
                      </a:r>
                      <a:endParaRPr lang="zh-TW" altLang="en-US" sz="1800" b="1" kern="100">
                        <a:solidFill>
                          <a:schemeClr val="dk1"/>
                        </a:solidFill>
                        <a:effectLst/>
                        <a:latin typeface="+mn-lt"/>
                        <a:ea typeface="+mn-ea"/>
                        <a:cs typeface="+mn-cs"/>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altLang="zh-TW" sz="1800" b="1" kern="100" dirty="0">
                          <a:solidFill>
                            <a:schemeClr val="dk1"/>
                          </a:solidFill>
                          <a:effectLst/>
                          <a:latin typeface="+mn-lt"/>
                          <a:ea typeface="+mn-ea"/>
                          <a:cs typeface="+mn-cs"/>
                        </a:rPr>
                        <a:t>80</a:t>
                      </a:r>
                      <a:endParaRPr lang="zh-TW" altLang="en-US" sz="1800" b="1" kern="100" dirty="0">
                        <a:solidFill>
                          <a:schemeClr val="dk1"/>
                        </a:solidFill>
                        <a:effectLst/>
                        <a:latin typeface="+mn-lt"/>
                        <a:ea typeface="+mn-ea"/>
                        <a:cs typeface="+mn-cs"/>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altLang="zh-TW" sz="1800" b="1" kern="100" dirty="0">
                          <a:solidFill>
                            <a:schemeClr val="dk1"/>
                          </a:solidFill>
                          <a:effectLst/>
                          <a:latin typeface="+mn-lt"/>
                          <a:ea typeface="+mn-ea"/>
                          <a:cs typeface="+mn-cs"/>
                        </a:rPr>
                        <a:t>2000</a:t>
                      </a:r>
                      <a:endParaRPr lang="zh-TW" altLang="en-US" sz="1800" b="1" kern="100" dirty="0">
                        <a:solidFill>
                          <a:schemeClr val="dk1"/>
                        </a:solidFill>
                        <a:effectLst/>
                        <a:latin typeface="+mn-lt"/>
                        <a:ea typeface="+mn-ea"/>
                        <a:cs typeface="+mn-cs"/>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altLang="en-US" sz="1800" b="1" kern="100" dirty="0">
                          <a:solidFill>
                            <a:schemeClr val="dk1"/>
                          </a:solidFill>
                          <a:effectLst/>
                          <a:latin typeface="+mn-lt"/>
                          <a:ea typeface="+mn-ea"/>
                          <a:cs typeface="+mn-cs"/>
                        </a:rPr>
                        <a:t>影印考卷與學習單用</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4509894"/>
                  </a:ext>
                </a:extLst>
              </a:tr>
              <a:tr h="308844">
                <a:tc>
                  <a:txBody>
                    <a:bodyPr/>
                    <a:lstStyle/>
                    <a:p>
                      <a:pPr algn="ctr">
                        <a:lnSpc>
                          <a:spcPts val="2000"/>
                        </a:lnSpc>
                        <a:spcAft>
                          <a:spcPts val="0"/>
                        </a:spcAft>
                      </a:pPr>
                      <a:endParaRPr lang="zh-TW" sz="1800" b="1" kern="100" dirty="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000"/>
                        </a:lnSpc>
                        <a:spcAft>
                          <a:spcPts val="0"/>
                        </a:spcAft>
                      </a:pPr>
                      <a:endParaRPr lang="zh-TW" sz="1800" b="1" kern="100" dirty="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endParaRPr lang="zh-TW" sz="1800" b="1" kern="100" dirty="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endParaRPr lang="zh-TW" sz="1800" b="1" kern="100" dirty="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endParaRPr lang="zh-TW" sz="1800" b="1" kern="100" dirty="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endParaRPr lang="zh-TW" sz="1800" b="1" kern="100" dirty="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endParaRPr lang="zh-TW" sz="1800" b="1" kern="100" dirty="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1579639"/>
                  </a:ext>
                </a:extLst>
              </a:tr>
              <a:tr h="308844">
                <a:tc>
                  <a:txBody>
                    <a:bodyPr/>
                    <a:lstStyle/>
                    <a:p>
                      <a:pPr algn="ctr">
                        <a:lnSpc>
                          <a:spcPts val="2000"/>
                        </a:lnSpc>
                        <a:spcAft>
                          <a:spcPts val="0"/>
                        </a:spcAft>
                      </a:pPr>
                      <a:endParaRPr lang="zh-TW" sz="1800" b="1" kern="100" dirty="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000"/>
                        </a:lnSpc>
                        <a:spcAft>
                          <a:spcPts val="0"/>
                        </a:spcAft>
                      </a:pPr>
                      <a:endParaRPr lang="zh-TW" sz="1800" b="1" kern="100" dirty="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endParaRPr lang="zh-TW" sz="1800" b="1" kern="100" dirty="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endParaRPr lang="zh-TW" sz="1800" b="1" kern="100" dirty="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endParaRPr lang="zh-TW" sz="1800" b="1" kern="100" dirty="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endParaRPr lang="zh-TW" sz="1800" b="1" kern="100" dirty="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endParaRPr lang="zh-TW" sz="1800" b="1" kern="100" dirty="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9763253"/>
                  </a:ext>
                </a:extLst>
              </a:tr>
              <a:tr h="375917">
                <a:tc>
                  <a:txBody>
                    <a:bodyPr/>
                    <a:lstStyle/>
                    <a:p>
                      <a:pPr algn="ctr">
                        <a:spcAft>
                          <a:spcPts val="0"/>
                        </a:spcAft>
                      </a:pPr>
                      <a:r>
                        <a:rPr lang="zh-TW" sz="1800" b="1" kern="100" dirty="0">
                          <a:effectLst/>
                        </a:rPr>
                        <a:t>總</a:t>
                      </a:r>
                      <a:r>
                        <a:rPr lang="en-US" sz="1800" b="1" kern="100" dirty="0">
                          <a:effectLst/>
                        </a:rPr>
                        <a:t>  </a:t>
                      </a:r>
                      <a:r>
                        <a:rPr lang="zh-TW" sz="1800" b="1" kern="100" dirty="0">
                          <a:effectLst/>
                        </a:rPr>
                        <a:t>額</a:t>
                      </a:r>
                      <a:endParaRPr lang="zh-TW" sz="1800" b="1"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marL="0" algn="ctr" defTabSz="914400" rtl="0" eaLnBrk="1" latinLnBrk="0" hangingPunct="1">
                        <a:lnSpc>
                          <a:spcPts val="2000"/>
                        </a:lnSpc>
                        <a:spcAft>
                          <a:spcPts val="0"/>
                        </a:spcAft>
                      </a:pPr>
                      <a:endParaRPr lang="zh-TW" altLang="en-US" sz="1800" b="1" kern="100" dirty="0">
                        <a:solidFill>
                          <a:schemeClr val="dk1"/>
                        </a:solidFill>
                        <a:effectLst/>
                        <a:latin typeface="+mn-lt"/>
                        <a:ea typeface="+mn-ea"/>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spcAft>
                          <a:spcPts val="0"/>
                        </a:spcAft>
                      </a:pPr>
                      <a:r>
                        <a:rPr lang="zh-TW" sz="1800" b="1" kern="100" dirty="0">
                          <a:effectLst/>
                        </a:rPr>
                        <a:t>每生收費： </a:t>
                      </a:r>
                      <a:r>
                        <a:rPr lang="en-US" altLang="zh-TW" sz="1800" b="1" kern="100" dirty="0">
                          <a:effectLst/>
                        </a:rPr>
                        <a:t>35</a:t>
                      </a:r>
                      <a:r>
                        <a:rPr lang="en-US" sz="1800" b="1" kern="100" dirty="0">
                          <a:effectLst/>
                        </a:rPr>
                        <a:t>0     </a:t>
                      </a:r>
                      <a:r>
                        <a:rPr lang="zh-TW" sz="1800" b="1" kern="100" dirty="0">
                          <a:effectLst/>
                        </a:rPr>
                        <a:t>元</a:t>
                      </a:r>
                      <a:endParaRPr lang="zh-TW" sz="1800" b="1"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5358685"/>
                  </a:ext>
                </a:extLst>
              </a:tr>
            </a:tbl>
          </a:graphicData>
        </a:graphic>
      </p:graphicFrame>
      <p:sp>
        <p:nvSpPr>
          <p:cNvPr id="6" name="矩形 5">
            <a:extLst>
              <a:ext uri="{FF2B5EF4-FFF2-40B4-BE49-F238E27FC236}">
                <a16:creationId xmlns:a16="http://schemas.microsoft.com/office/drawing/2014/main" id="{28EB3DE1-A11E-417F-8FCC-235DE7AA5F2E}"/>
              </a:ext>
            </a:extLst>
          </p:cNvPr>
          <p:cNvSpPr/>
          <p:nvPr/>
        </p:nvSpPr>
        <p:spPr>
          <a:xfrm>
            <a:off x="504771" y="5397909"/>
            <a:ext cx="11430000" cy="1061829"/>
          </a:xfrm>
          <a:prstGeom prst="rect">
            <a:avLst/>
          </a:prstGeom>
        </p:spPr>
        <p:txBody>
          <a:bodyPr wrap="square">
            <a:spAutoFit/>
          </a:bodyPr>
          <a:lstStyle/>
          <a:p>
            <a:pPr marL="152400" indent="-152400">
              <a:lnSpc>
                <a:spcPts val="1200"/>
              </a:lnSpc>
              <a:spcBef>
                <a:spcPts val="600"/>
              </a:spcBef>
              <a:spcAft>
                <a:spcPts val="0"/>
              </a:spcAft>
            </a:pPr>
            <a:r>
              <a:rPr lang="zh-TW" altLang="zh-TW" kern="100" dirty="0">
                <a:latin typeface="Times New Roman" panose="02020603050405020304" pitchFamily="18" charset="0"/>
                <a:ea typeface="標楷體" panose="03000509000000000000" pitchFamily="65" charset="-120"/>
              </a:rPr>
              <a:t>＊以上純為個人自購的補充教材費、本班並無統一收取班費做使用。若對上述補充材購買有意見者，</a:t>
            </a:r>
            <a:endParaRPr lang="en-US" altLang="zh-TW" kern="100" dirty="0">
              <a:latin typeface="Times New Roman" panose="02020603050405020304" pitchFamily="18" charset="0"/>
              <a:ea typeface="標楷體" panose="03000509000000000000" pitchFamily="65" charset="-120"/>
            </a:endParaRPr>
          </a:p>
          <a:p>
            <a:pPr marL="152400" indent="-152400">
              <a:lnSpc>
                <a:spcPts val="1200"/>
              </a:lnSpc>
              <a:spcBef>
                <a:spcPts val="600"/>
              </a:spcBef>
              <a:spcAft>
                <a:spcPts val="0"/>
              </a:spcAft>
            </a:pPr>
            <a:r>
              <a:rPr lang="zh-TW" altLang="en-US" kern="100" dirty="0">
                <a:latin typeface="Times New Roman" panose="02020603050405020304" pitchFamily="18" charset="0"/>
                <a:ea typeface="標楷體" panose="03000509000000000000" pitchFamily="65" charset="-120"/>
              </a:rPr>
              <a:t>    </a:t>
            </a:r>
            <a:r>
              <a:rPr lang="zh-TW" altLang="zh-TW" kern="100" dirty="0">
                <a:latin typeface="Times New Roman" panose="02020603050405020304" pitchFamily="18" charset="0"/>
                <a:ea typeface="標楷體" panose="03000509000000000000" pitchFamily="65" charset="-120"/>
              </a:rPr>
              <a:t>請告知老師或家長代表做處理。</a:t>
            </a:r>
            <a:endParaRPr lang="zh-TW" altLang="zh-TW" kern="100" dirty="0">
              <a:latin typeface="Times New Roman" panose="02020603050405020304" pitchFamily="18" charset="0"/>
              <a:ea typeface="新細明體" panose="02020500000000000000" pitchFamily="18" charset="-120"/>
            </a:endParaRPr>
          </a:p>
          <a:p>
            <a:pPr>
              <a:lnSpc>
                <a:spcPts val="1200"/>
              </a:lnSpc>
              <a:spcBef>
                <a:spcPts val="600"/>
              </a:spcBef>
              <a:spcAft>
                <a:spcPts val="0"/>
              </a:spcAft>
            </a:pPr>
            <a:r>
              <a:rPr lang="zh-TW" altLang="zh-TW" kern="100" dirty="0">
                <a:latin typeface="Times New Roman" panose="02020603050405020304" pitchFamily="18" charset="0"/>
                <a:ea typeface="標楷體" panose="03000509000000000000" pitchFamily="65" charset="-120"/>
              </a:rPr>
              <a:t>＊若有不足的影印費和其他雜支將從日後的班級家長捐款項目支出</a:t>
            </a:r>
            <a:r>
              <a:rPr lang="en-US" altLang="zh-TW" kern="100" dirty="0">
                <a:latin typeface="Times New Roman" panose="02020603050405020304" pitchFamily="18" charset="0"/>
                <a:ea typeface="標楷體" panose="03000509000000000000" pitchFamily="65" charset="-120"/>
              </a:rPr>
              <a:t>!</a:t>
            </a:r>
            <a:endParaRPr lang="zh-TW" altLang="zh-TW" kern="100" dirty="0">
              <a:latin typeface="Times New Roman" panose="02020603050405020304" pitchFamily="18" charset="0"/>
              <a:ea typeface="新細明體" panose="02020500000000000000" pitchFamily="18" charset="-120"/>
            </a:endParaRPr>
          </a:p>
          <a:p>
            <a:pPr>
              <a:spcBef>
                <a:spcPts val="600"/>
              </a:spcBef>
            </a:pPr>
            <a:r>
              <a:rPr lang="zh-TW" altLang="zh-TW" kern="100" dirty="0">
                <a:ea typeface="標楷體" panose="03000509000000000000" pitchFamily="65" charset="-120"/>
                <a:cs typeface="Times New Roman" panose="02020603050405020304" pitchFamily="18" charset="0"/>
              </a:rPr>
              <a:t>＊關於校外教學費用等支出說明，請見校外教學通知單</a:t>
            </a:r>
            <a:r>
              <a:rPr lang="en-US" altLang="zh-TW" kern="100" dirty="0">
                <a:ea typeface="標楷體" panose="03000509000000000000" pitchFamily="65" charset="-120"/>
                <a:cs typeface="Times New Roman" panose="02020603050405020304" pitchFamily="18" charset="0"/>
              </a:rPr>
              <a:t>!</a:t>
            </a:r>
            <a:endParaRPr lang="zh-TW" altLang="en-US" dirty="0"/>
          </a:p>
        </p:txBody>
      </p:sp>
      <p:sp>
        <p:nvSpPr>
          <p:cNvPr id="7" name="矩形 6">
            <a:extLst>
              <a:ext uri="{FF2B5EF4-FFF2-40B4-BE49-F238E27FC236}">
                <a16:creationId xmlns:a16="http://schemas.microsoft.com/office/drawing/2014/main" id="{B0ADF531-A75B-4381-BC13-5ED72D580CF3}"/>
              </a:ext>
            </a:extLst>
          </p:cNvPr>
          <p:cNvSpPr/>
          <p:nvPr/>
        </p:nvSpPr>
        <p:spPr>
          <a:xfrm>
            <a:off x="7490564" y="4709787"/>
            <a:ext cx="3369502" cy="41319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122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A0CFE819-DD8E-4E78-B949-E22F47D1D8D0}"/>
              </a:ext>
            </a:extLst>
          </p:cNvPr>
          <p:cNvSpPr>
            <a:spLocks noGrp="1"/>
          </p:cNvSpPr>
          <p:nvPr>
            <p:ph type="ctrTitle"/>
          </p:nvPr>
        </p:nvSpPr>
        <p:spPr>
          <a:xfrm>
            <a:off x="2136361" y="1469720"/>
            <a:ext cx="9667332" cy="1828800"/>
          </a:xfrm>
        </p:spPr>
        <p:txBody>
          <a:bodyPr>
            <a:noAutofit/>
          </a:bodyPr>
          <a:lstStyle/>
          <a:p>
            <a:r>
              <a:rPr lang="zh-TW" altLang="en-US" sz="7200" b="1" dirty="0"/>
              <a:t>五、畢業相關事項說明</a:t>
            </a:r>
            <a:endParaRPr lang="zh-TW" altLang="en-US" sz="7200" dirty="0"/>
          </a:p>
        </p:txBody>
      </p:sp>
    </p:spTree>
    <p:extLst>
      <p:ext uri="{BB962C8B-B14F-4D97-AF65-F5344CB8AC3E}">
        <p14:creationId xmlns:p14="http://schemas.microsoft.com/office/powerpoint/2010/main" val="80335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B59BBC-AAF9-429D-8B56-D3280F2C339C}"/>
              </a:ext>
            </a:extLst>
          </p:cNvPr>
          <p:cNvSpPr>
            <a:spLocks noGrp="1"/>
          </p:cNvSpPr>
          <p:nvPr>
            <p:ph type="title"/>
          </p:nvPr>
        </p:nvSpPr>
        <p:spPr>
          <a:xfrm>
            <a:off x="396587" y="326478"/>
            <a:ext cx="8893621" cy="707886"/>
          </a:xfrm>
        </p:spPr>
        <p:txBody>
          <a:bodyPr/>
          <a:lstStyle/>
          <a:p>
            <a:r>
              <a:rPr lang="zh-TW" altLang="en-US" sz="4000" dirty="0"/>
              <a:t>相關資料公告於學校官網的行政公告</a:t>
            </a:r>
          </a:p>
        </p:txBody>
      </p:sp>
      <p:pic>
        <p:nvPicPr>
          <p:cNvPr id="9" name="圖片 8">
            <a:extLst>
              <a:ext uri="{FF2B5EF4-FFF2-40B4-BE49-F238E27FC236}">
                <a16:creationId xmlns:a16="http://schemas.microsoft.com/office/drawing/2014/main" id="{8F7472C5-1708-49E3-B324-836D4D9DA834}"/>
              </a:ext>
            </a:extLst>
          </p:cNvPr>
          <p:cNvPicPr>
            <a:picLocks noChangeAspect="1"/>
          </p:cNvPicPr>
          <p:nvPr/>
        </p:nvPicPr>
        <p:blipFill rotWithShape="1">
          <a:blip r:embed="rId2"/>
          <a:srcRect l="11061" t="9799" r="12466" b="9105"/>
          <a:stretch/>
        </p:blipFill>
        <p:spPr>
          <a:xfrm>
            <a:off x="773393" y="1193117"/>
            <a:ext cx="8893621" cy="5305067"/>
          </a:xfrm>
          <a:prstGeom prst="rect">
            <a:avLst/>
          </a:prstGeom>
        </p:spPr>
      </p:pic>
      <p:sp>
        <p:nvSpPr>
          <p:cNvPr id="5" name="矩形 4">
            <a:extLst>
              <a:ext uri="{FF2B5EF4-FFF2-40B4-BE49-F238E27FC236}">
                <a16:creationId xmlns:a16="http://schemas.microsoft.com/office/drawing/2014/main" id="{08826B8D-36BC-460C-88DA-ABC5D25FFDC0}"/>
              </a:ext>
            </a:extLst>
          </p:cNvPr>
          <p:cNvSpPr/>
          <p:nvPr/>
        </p:nvSpPr>
        <p:spPr bwMode="auto">
          <a:xfrm>
            <a:off x="8163967" y="3481756"/>
            <a:ext cx="1407524" cy="1478070"/>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zh-TW" altLang="en-US" sz="2400">
              <a:solidFill>
                <a:srgbClr val="000000"/>
              </a:solidFill>
              <a:latin typeface="Verdana" panose="020B0604030504040204" pitchFamily="34" charset="0"/>
            </a:endParaRPr>
          </a:p>
        </p:txBody>
      </p:sp>
      <p:cxnSp>
        <p:nvCxnSpPr>
          <p:cNvPr id="7" name="直線單箭頭接點 6">
            <a:extLst>
              <a:ext uri="{FF2B5EF4-FFF2-40B4-BE49-F238E27FC236}">
                <a16:creationId xmlns:a16="http://schemas.microsoft.com/office/drawing/2014/main" id="{C161EC57-9A87-499A-B985-39AF82B8A8A9}"/>
              </a:ext>
            </a:extLst>
          </p:cNvPr>
          <p:cNvCxnSpPr>
            <a:cxnSpLocks/>
          </p:cNvCxnSpPr>
          <p:nvPr/>
        </p:nvCxnSpPr>
        <p:spPr bwMode="auto">
          <a:xfrm flipH="1">
            <a:off x="9739092" y="3272651"/>
            <a:ext cx="682597" cy="573000"/>
          </a:xfrm>
          <a:prstGeom prst="straightConnector1">
            <a:avLst/>
          </a:prstGeom>
          <a:solidFill>
            <a:schemeClr val="accent1"/>
          </a:solidFill>
          <a:ln w="104775" cap="flat" cmpd="sng" algn="ctr">
            <a:solidFill>
              <a:srgbClr val="FF0000"/>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3444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8D05C34-E02B-455C-A31F-DD5A3094956C}"/>
              </a:ext>
            </a:extLst>
          </p:cNvPr>
          <p:cNvSpPr>
            <a:spLocks noGrp="1"/>
          </p:cNvSpPr>
          <p:nvPr>
            <p:ph idx="1"/>
          </p:nvPr>
        </p:nvSpPr>
        <p:spPr>
          <a:xfrm>
            <a:off x="584567" y="1314450"/>
            <a:ext cx="10058400" cy="4229100"/>
          </a:xfrm>
        </p:spPr>
        <p:txBody>
          <a:bodyPr/>
          <a:lstStyle/>
          <a:p>
            <a:r>
              <a:rPr lang="zh-TW" altLang="en-US" dirty="0"/>
              <a:t>一、自</a:t>
            </a:r>
            <a:r>
              <a:rPr lang="en-US" altLang="zh-TW" dirty="0"/>
              <a:t>109</a:t>
            </a:r>
            <a:r>
              <a:rPr lang="zh-TW" altLang="en-US" dirty="0"/>
              <a:t>學年度起臺北市國中新生報到程序改以「新生入學作業平臺」線上辦理。平臺提供設籍臺北市之應屆畢業生辦理本市或外縣市就學登記，另提供設籍額滿國中學區改分發及戶籍異動者進行網路登記。請國中新生於</a:t>
            </a:r>
            <a:r>
              <a:rPr lang="en-US" altLang="zh-TW" dirty="0"/>
              <a:t>111</a:t>
            </a:r>
            <a:r>
              <a:rPr lang="zh-TW" altLang="en-US" dirty="0"/>
              <a:t>年</a:t>
            </a:r>
            <a:r>
              <a:rPr lang="en-US" altLang="zh-TW" dirty="0"/>
              <a:t>6</a:t>
            </a:r>
            <a:r>
              <a:rPr lang="zh-TW" altLang="en-US" dirty="0"/>
              <a:t>月</a:t>
            </a:r>
            <a:r>
              <a:rPr lang="en-US" altLang="zh-TW" dirty="0"/>
              <a:t>6</a:t>
            </a:r>
            <a:r>
              <a:rPr lang="zh-TW" altLang="en-US" dirty="0"/>
              <a:t>日上午</a:t>
            </a:r>
            <a:r>
              <a:rPr lang="en-US" altLang="zh-TW" dirty="0"/>
              <a:t>8</a:t>
            </a:r>
            <a:r>
              <a:rPr lang="zh-TW" altLang="en-US" dirty="0"/>
              <a:t>時起至</a:t>
            </a:r>
            <a:r>
              <a:rPr lang="en-US" altLang="zh-TW" dirty="0"/>
              <a:t>6</a:t>
            </a:r>
            <a:r>
              <a:rPr lang="zh-TW" altLang="en-US" dirty="0"/>
              <a:t>月</a:t>
            </a:r>
            <a:r>
              <a:rPr lang="en-US" altLang="zh-TW" dirty="0"/>
              <a:t>8</a:t>
            </a:r>
            <a:r>
              <a:rPr lang="zh-TW" altLang="en-US" dirty="0"/>
              <a:t>日下午</a:t>
            </a:r>
            <a:r>
              <a:rPr lang="en-US" altLang="zh-TW" dirty="0"/>
              <a:t>5</a:t>
            </a:r>
            <a:r>
              <a:rPr lang="zh-TW" altLang="en-US" dirty="0"/>
              <a:t>時止至「新生分發入學作業平臺」完成網路報到。 </a:t>
            </a:r>
            <a:r>
              <a:rPr lang="en-US" altLang="zh-TW" dirty="0">
                <a:hlinkClick r:id="rId2"/>
              </a:rPr>
              <a:t>https://</a:t>
            </a:r>
            <a:r>
              <a:rPr lang="en-US" altLang="zh-TW" dirty="0" err="1">
                <a:hlinkClick r:id="rId2"/>
              </a:rPr>
              <a:t>newstd.tp.edu.tw</a:t>
            </a:r>
            <a:r>
              <a:rPr lang="en-US" altLang="zh-TW" dirty="0">
                <a:hlinkClick r:id="rId2"/>
              </a:rPr>
              <a:t>/</a:t>
            </a:r>
            <a:r>
              <a:rPr lang="en-US" altLang="zh-TW" dirty="0" err="1">
                <a:hlinkClick r:id="rId2"/>
              </a:rPr>
              <a:t>Login.action</a:t>
            </a:r>
            <a:endParaRPr lang="en-US" altLang="zh-TW" dirty="0"/>
          </a:p>
          <a:p>
            <a:endParaRPr lang="en-US" altLang="zh-TW" dirty="0"/>
          </a:p>
          <a:p>
            <a:r>
              <a:rPr lang="zh-TW" altLang="en-US" dirty="0"/>
              <a:t>二、相關臺北市</a:t>
            </a:r>
            <a:r>
              <a:rPr lang="en-US" altLang="zh-TW" dirty="0"/>
              <a:t>110</a:t>
            </a:r>
            <a:r>
              <a:rPr lang="zh-TW" altLang="en-US" dirty="0"/>
              <a:t>學年度公立國中新生分發入學問題與解答（</a:t>
            </a:r>
            <a:r>
              <a:rPr lang="en-US" altLang="zh-TW" dirty="0"/>
              <a:t>Q</a:t>
            </a:r>
            <a:r>
              <a:rPr lang="zh-TW" altLang="en-US" dirty="0"/>
              <a:t>＆</a:t>
            </a:r>
            <a:r>
              <a:rPr lang="en-US" altLang="zh-TW" dirty="0"/>
              <a:t>A</a:t>
            </a:r>
            <a:r>
              <a:rPr lang="zh-TW" altLang="en-US" dirty="0"/>
              <a:t>）如下附件，請家長留意和上網查閱。</a:t>
            </a:r>
          </a:p>
        </p:txBody>
      </p:sp>
      <p:sp>
        <p:nvSpPr>
          <p:cNvPr id="4" name="標題 1">
            <a:extLst>
              <a:ext uri="{FF2B5EF4-FFF2-40B4-BE49-F238E27FC236}">
                <a16:creationId xmlns:a16="http://schemas.microsoft.com/office/drawing/2014/main" id="{CD4DD2BA-AA74-41EE-A534-669874FAE017}"/>
              </a:ext>
            </a:extLst>
          </p:cNvPr>
          <p:cNvSpPr>
            <a:spLocks noGrp="1"/>
          </p:cNvSpPr>
          <p:nvPr>
            <p:ph type="title"/>
          </p:nvPr>
        </p:nvSpPr>
        <p:spPr>
          <a:xfrm>
            <a:off x="377529" y="316522"/>
            <a:ext cx="10058402" cy="778867"/>
          </a:xfrm>
        </p:spPr>
        <p:txBody>
          <a:bodyPr>
            <a:normAutofit/>
          </a:bodyPr>
          <a:lstStyle/>
          <a:p>
            <a:r>
              <a:rPr lang="en-US" altLang="zh-TW" b="1" dirty="0"/>
              <a:t>111</a:t>
            </a:r>
            <a:r>
              <a:rPr lang="zh-TW" altLang="en-US" b="1" dirty="0"/>
              <a:t>學年度國中新生報到重點訊息</a:t>
            </a:r>
          </a:p>
        </p:txBody>
      </p:sp>
    </p:spTree>
    <p:extLst>
      <p:ext uri="{BB962C8B-B14F-4D97-AF65-F5344CB8AC3E}">
        <p14:creationId xmlns:p14="http://schemas.microsoft.com/office/powerpoint/2010/main" val="119098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DD62A8-755A-4FA9-9D1C-B33B96FC7C3A}"/>
              </a:ext>
            </a:extLst>
          </p:cNvPr>
          <p:cNvSpPr>
            <a:spLocks noGrp="1"/>
          </p:cNvSpPr>
          <p:nvPr>
            <p:ph type="title"/>
          </p:nvPr>
        </p:nvSpPr>
        <p:spPr>
          <a:xfrm>
            <a:off x="301123" y="0"/>
            <a:ext cx="10058402" cy="1090286"/>
          </a:xfrm>
        </p:spPr>
        <p:txBody>
          <a:bodyPr>
            <a:normAutofit/>
          </a:bodyPr>
          <a:lstStyle/>
          <a:p>
            <a:r>
              <a:rPr lang="zh-TW" altLang="en-US" b="1" dirty="0"/>
              <a:t>本校</a:t>
            </a:r>
            <a:r>
              <a:rPr lang="en-US" altLang="zh-TW" b="1" dirty="0"/>
              <a:t>110</a:t>
            </a:r>
            <a:r>
              <a:rPr lang="zh-TW" altLang="en-US" b="1" dirty="0"/>
              <a:t>學年度  畢業生成績及才藝市長獎</a:t>
            </a:r>
          </a:p>
        </p:txBody>
      </p:sp>
      <p:sp>
        <p:nvSpPr>
          <p:cNvPr id="3" name="內容版面配置區 2">
            <a:extLst>
              <a:ext uri="{FF2B5EF4-FFF2-40B4-BE49-F238E27FC236}">
                <a16:creationId xmlns:a16="http://schemas.microsoft.com/office/drawing/2014/main" id="{DF664FBF-0B87-47A7-82E7-C8D027581A32}"/>
              </a:ext>
            </a:extLst>
          </p:cNvPr>
          <p:cNvSpPr>
            <a:spLocks noGrp="1"/>
          </p:cNvSpPr>
          <p:nvPr>
            <p:ph idx="1"/>
          </p:nvPr>
        </p:nvSpPr>
        <p:spPr>
          <a:xfrm>
            <a:off x="489016" y="1553227"/>
            <a:ext cx="11222820" cy="4885149"/>
          </a:xfrm>
        </p:spPr>
        <p:txBody>
          <a:bodyPr>
            <a:normAutofit fontScale="92500" lnSpcReduction="20000"/>
          </a:bodyPr>
          <a:lstStyle/>
          <a:p>
            <a:r>
              <a:rPr lang="zh-TW" altLang="en-US" sz="3500" b="1" dirty="0"/>
              <a:t>畢業生成績市長獎</a:t>
            </a:r>
            <a:r>
              <a:rPr lang="en-US" altLang="zh-TW" sz="3500" b="1" dirty="0"/>
              <a:t>(</a:t>
            </a:r>
            <a:r>
              <a:rPr lang="zh-TW" altLang="en-US" sz="3500" b="1" dirty="0"/>
              <a:t>每班第一名</a:t>
            </a:r>
            <a:r>
              <a:rPr lang="en-US" altLang="zh-TW" sz="3500" b="1" dirty="0"/>
              <a:t>)</a:t>
            </a:r>
          </a:p>
          <a:p>
            <a:pPr marL="0" indent="0">
              <a:buNone/>
            </a:pPr>
            <a:r>
              <a:rPr lang="zh-TW" altLang="en-US" dirty="0"/>
              <a:t>     </a:t>
            </a:r>
            <a:r>
              <a:rPr lang="en-US" altLang="zh-TW" dirty="0"/>
              <a:t>1. </a:t>
            </a:r>
            <a:r>
              <a:rPr lang="zh-TW" altLang="en-US" dirty="0"/>
              <a:t>成績計算方式：一至四年級各學年佔 </a:t>
            </a:r>
            <a:r>
              <a:rPr lang="en-US" altLang="zh-TW" dirty="0"/>
              <a:t>10</a:t>
            </a:r>
            <a:r>
              <a:rPr lang="zh-TW" altLang="en-US" dirty="0"/>
              <a:t>％；五、六年級各學年佔 </a:t>
            </a:r>
            <a:r>
              <a:rPr lang="en-US" altLang="zh-TW" dirty="0"/>
              <a:t>30</a:t>
            </a:r>
            <a:r>
              <a:rPr lang="zh-TW" altLang="en-US" dirty="0"/>
              <a:t>％。</a:t>
            </a:r>
            <a:endParaRPr lang="en-US" altLang="zh-TW" dirty="0"/>
          </a:p>
          <a:p>
            <a:r>
              <a:rPr lang="zh-TW" altLang="en-US" sz="3500" b="1" dirty="0"/>
              <a:t>畢業生才藝市長獎 </a:t>
            </a:r>
            <a:r>
              <a:rPr lang="en-US" altLang="zh-TW" sz="3500" b="1" dirty="0"/>
              <a:t>(</a:t>
            </a:r>
            <a:r>
              <a:rPr lang="zh-TW" altLang="en-US" sz="3500" b="1" dirty="0"/>
              <a:t>全學年</a:t>
            </a:r>
            <a:r>
              <a:rPr lang="en-US" altLang="zh-TW" sz="3500" b="1" dirty="0"/>
              <a:t>2</a:t>
            </a:r>
            <a:r>
              <a:rPr lang="zh-TW" altLang="en-US" sz="3500" b="1" dirty="0"/>
              <a:t>位，藝文、體育各類選拔一位</a:t>
            </a:r>
            <a:r>
              <a:rPr lang="en-US" altLang="zh-TW" sz="3500" b="1" dirty="0"/>
              <a:t>)</a:t>
            </a:r>
          </a:p>
          <a:p>
            <a:pPr marL="0" indent="0">
              <a:buNone/>
            </a:pPr>
            <a:r>
              <a:rPr lang="en-US" altLang="zh-TW" dirty="0"/>
              <a:t>     </a:t>
            </a:r>
            <a:r>
              <a:rPr lang="zh-TW" altLang="en-US" dirty="0"/>
              <a:t>申請資格： </a:t>
            </a:r>
            <a:endParaRPr lang="en-US" altLang="zh-TW" dirty="0"/>
          </a:p>
          <a:p>
            <a:pPr marL="0" indent="0">
              <a:buNone/>
            </a:pPr>
            <a:r>
              <a:rPr lang="zh-TW" altLang="en-US" dirty="0"/>
              <a:t>     </a:t>
            </a:r>
            <a:r>
              <a:rPr lang="en-US" altLang="zh-TW" dirty="0"/>
              <a:t>1.</a:t>
            </a:r>
            <a:r>
              <a:rPr lang="zh-TW" altLang="en-US" dirty="0"/>
              <a:t>一到六年級在學期間體育、技能、藝能、科學與創作、社團活動、社會或學校   </a:t>
            </a:r>
            <a:endParaRPr lang="en-US" altLang="zh-TW" dirty="0"/>
          </a:p>
          <a:p>
            <a:pPr marL="0" indent="0">
              <a:buNone/>
            </a:pPr>
            <a:r>
              <a:rPr lang="zh-TW" altLang="en-US" dirty="0"/>
              <a:t>         服務學習、敬師孝親、助人義行及其他具體事跡者。 </a:t>
            </a:r>
            <a:endParaRPr lang="en-US" altLang="zh-TW" dirty="0"/>
          </a:p>
          <a:p>
            <a:pPr marL="0" indent="0">
              <a:buNone/>
            </a:pPr>
            <a:r>
              <a:rPr lang="zh-TW" altLang="en-US" dirty="0"/>
              <a:t>     </a:t>
            </a:r>
            <a:r>
              <a:rPr lang="en-US" altLang="zh-TW" dirty="0"/>
              <a:t>2.</a:t>
            </a:r>
            <a:r>
              <a:rPr lang="zh-TW" altLang="en-US" dirty="0"/>
              <a:t>六年中日常生活表現評量均為甲等</a:t>
            </a:r>
            <a:r>
              <a:rPr lang="en-US" altLang="zh-TW" dirty="0"/>
              <a:t>(80 </a:t>
            </a:r>
            <a:r>
              <a:rPr lang="zh-TW" altLang="en-US" dirty="0"/>
              <a:t>分</a:t>
            </a:r>
            <a:r>
              <a:rPr lang="en-US" altLang="zh-TW" dirty="0"/>
              <a:t>)</a:t>
            </a:r>
            <a:r>
              <a:rPr lang="zh-TW" altLang="en-US" dirty="0"/>
              <a:t>以上。</a:t>
            </a:r>
            <a:endParaRPr lang="en-US" altLang="zh-TW" dirty="0"/>
          </a:p>
          <a:p>
            <a:pPr marL="0" indent="0">
              <a:buNone/>
            </a:pPr>
            <a:r>
              <a:rPr lang="zh-TW" altLang="en-US" dirty="0"/>
              <a:t>     </a:t>
            </a:r>
            <a:r>
              <a:rPr lang="en-US" altLang="zh-TW" dirty="0"/>
              <a:t>3.</a:t>
            </a:r>
            <a:r>
              <a:rPr lang="zh-TW" altLang="en-US" dirty="0"/>
              <a:t>班級成績市長獎及才藝市長獎每人僅可獲得一項，不得重複。獲得班級成績市長獎者，</a:t>
            </a:r>
            <a:endParaRPr lang="en-US" altLang="zh-TW" dirty="0"/>
          </a:p>
          <a:p>
            <a:pPr marL="0" indent="0">
              <a:buNone/>
            </a:pPr>
            <a:r>
              <a:rPr lang="zh-TW" altLang="en-US" dirty="0"/>
              <a:t>        不得放棄資格改選擇才藝市長獎。 </a:t>
            </a:r>
            <a:endParaRPr lang="en-US" altLang="zh-TW" dirty="0"/>
          </a:p>
          <a:p>
            <a:pPr marL="0" indent="0">
              <a:buNone/>
            </a:pPr>
            <a:endParaRPr lang="zh-TW" altLang="en-US" dirty="0"/>
          </a:p>
        </p:txBody>
      </p:sp>
    </p:spTree>
    <p:extLst>
      <p:ext uri="{BB962C8B-B14F-4D97-AF65-F5344CB8AC3E}">
        <p14:creationId xmlns:p14="http://schemas.microsoft.com/office/powerpoint/2010/main" val="270341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4F734BA8-C4AF-46DE-A011-F66111977CDC}"/>
              </a:ext>
            </a:extLst>
          </p:cNvPr>
          <p:cNvSpPr txBox="1">
            <a:spLocks noChangeArrowheads="1"/>
          </p:cNvSpPr>
          <p:nvPr/>
        </p:nvSpPr>
        <p:spPr>
          <a:xfrm>
            <a:off x="838200" y="2055303"/>
            <a:ext cx="10403048" cy="4186106"/>
          </a:xfrm>
          <a:prstGeom prst="rect">
            <a:avLst/>
          </a:prstGeom>
        </p:spPr>
        <p:txBody>
          <a:bodyPr vert="horz" lIns="91440" tIns="45720" rIns="91440" bIns="45720" rtlCol="0">
            <a:normAutofit lnSpcReduction="1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r>
              <a:rPr lang="zh-TW" altLang="en-US" sz="3200" dirty="0">
                <a:latin typeface="標楷體" panose="03000509000000000000" pitchFamily="65" charset="-120"/>
                <a:ea typeface="標楷體" panose="03000509000000000000" pitchFamily="65" charset="-120"/>
              </a:rPr>
              <a:t>時間匆匆來到了六下，一直很感謝家長們的陪伴和支持</a:t>
            </a:r>
            <a:r>
              <a:rPr lang="en-US" altLang="zh-TW" sz="3200" dirty="0">
                <a:latin typeface="標楷體" panose="03000509000000000000" pitchFamily="65" charset="-120"/>
                <a:ea typeface="標楷體" panose="03000509000000000000" pitchFamily="65" charset="-120"/>
              </a:rPr>
              <a:t>!</a:t>
            </a:r>
          </a:p>
          <a:p>
            <a:r>
              <a:rPr lang="zh-TW" altLang="en-US" sz="3200" dirty="0">
                <a:latin typeface="標楷體" panose="03000509000000000000" pitchFamily="65" charset="-120"/>
                <a:ea typeface="標楷體" panose="03000509000000000000" pitchFamily="65" charset="-120"/>
              </a:rPr>
              <a:t>整體上我覺得</a:t>
            </a:r>
            <a:r>
              <a:rPr lang="en-US" altLang="zh-TW" sz="3200" dirty="0">
                <a:latin typeface="標楷體" panose="03000509000000000000" pitchFamily="65" charset="-120"/>
                <a:ea typeface="標楷體" panose="03000509000000000000" pitchFamily="65" charset="-120"/>
              </a:rPr>
              <a:t>2</a:t>
            </a:r>
            <a:r>
              <a:rPr lang="zh-TW" altLang="en-US" sz="3200" dirty="0">
                <a:latin typeface="標楷體" panose="03000509000000000000" pitchFamily="65" charset="-120"/>
                <a:ea typeface="標楷體" panose="03000509000000000000" pitchFamily="65" charset="-120"/>
              </a:rPr>
              <a:t>班的孩子們，剛五年級比起來感情和凝聚力真的有明顯變好很多，尤其是在畢業旅行後，孩子們雖然平常還是會鬥鬥嘴，但是都會再和好繼續玩再一起，當看到有人傷心難過或遇到困難時，通常都會有人過去安慰和幫助，真的是一群可愛的寶貝們</a:t>
            </a:r>
            <a:r>
              <a:rPr lang="en-US" altLang="zh-TW" sz="3200" dirty="0">
                <a:latin typeface="標楷體" panose="03000509000000000000" pitchFamily="65" charset="-120"/>
                <a:ea typeface="標楷體" panose="03000509000000000000" pitchFamily="65" charset="-120"/>
              </a:rPr>
              <a:t>~</a:t>
            </a:r>
          </a:p>
          <a:p>
            <a:r>
              <a:rPr lang="zh-TW" altLang="en-US" sz="3200" dirty="0">
                <a:latin typeface="標楷體" panose="03000509000000000000" pitchFamily="65" charset="-120"/>
                <a:ea typeface="標楷體" panose="03000509000000000000" pitchFamily="65" charset="-120"/>
              </a:rPr>
              <a:t>這學期因為進入準備要畢業了，所以活動蠻多的，希望孩子們在這最後的幾個月裡，能留下許多美好回憶呢</a:t>
            </a:r>
            <a:r>
              <a:rPr lang="en-US" altLang="zh-TW" sz="3200" dirty="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12" name="AutoShape 2">
            <a:extLst>
              <a:ext uri="{FF2B5EF4-FFF2-40B4-BE49-F238E27FC236}">
                <a16:creationId xmlns:a16="http://schemas.microsoft.com/office/drawing/2014/main" id="{C9BA2B89-402E-4BCD-9B88-E305DA1219B0}"/>
              </a:ext>
            </a:extLst>
          </p:cNvPr>
          <p:cNvSpPr txBox="1">
            <a:spLocks noChangeArrowheads="1"/>
          </p:cNvSpPr>
          <p:nvPr/>
        </p:nvSpPr>
        <p:spPr>
          <a:xfrm>
            <a:off x="1367928" y="552680"/>
            <a:ext cx="7924800"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en-US" altLang="zh-TW" dirty="0"/>
              <a:t>           </a:t>
            </a:r>
            <a:r>
              <a:rPr lang="zh-TW" altLang="en-US" sz="4400" dirty="0">
                <a:latin typeface="標楷體" panose="03000509000000000000" pitchFamily="65" charset="-120"/>
                <a:ea typeface="標楷體" panose="03000509000000000000" pitchFamily="65" charset="-120"/>
              </a:rPr>
              <a:t>感恩的心</a:t>
            </a:r>
            <a:r>
              <a:rPr lang="en-US" altLang="zh-TW" sz="4400" dirty="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感謝有您</a:t>
            </a:r>
          </a:p>
        </p:txBody>
      </p:sp>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1923BA-3BEF-4441-8AF3-4231890E77E0}"/>
              </a:ext>
            </a:extLst>
          </p:cNvPr>
          <p:cNvSpPr>
            <a:spLocks noGrp="1"/>
          </p:cNvSpPr>
          <p:nvPr>
            <p:ph type="title"/>
          </p:nvPr>
        </p:nvSpPr>
        <p:spPr>
          <a:xfrm>
            <a:off x="476490" y="458766"/>
            <a:ext cx="10058402" cy="835068"/>
          </a:xfrm>
        </p:spPr>
        <p:txBody>
          <a:bodyPr>
            <a:normAutofit/>
          </a:bodyPr>
          <a:lstStyle/>
          <a:p>
            <a:r>
              <a:rPr lang="zh-TW" altLang="en-US" b="1" dirty="0"/>
              <a:t>畢業生特殊貢獻獎勵</a:t>
            </a:r>
          </a:p>
        </p:txBody>
      </p:sp>
      <p:sp>
        <p:nvSpPr>
          <p:cNvPr id="3" name="內容版面配置區 2">
            <a:extLst>
              <a:ext uri="{FF2B5EF4-FFF2-40B4-BE49-F238E27FC236}">
                <a16:creationId xmlns:a16="http://schemas.microsoft.com/office/drawing/2014/main" id="{76F50A4D-08CD-41DD-9B62-758AC79FAA5A}"/>
              </a:ext>
            </a:extLst>
          </p:cNvPr>
          <p:cNvSpPr>
            <a:spLocks noGrp="1"/>
          </p:cNvSpPr>
          <p:nvPr>
            <p:ph idx="1"/>
          </p:nvPr>
        </p:nvSpPr>
        <p:spPr/>
        <p:txBody>
          <a:bodyPr>
            <a:normAutofit lnSpcReduction="10000"/>
          </a:bodyPr>
          <a:lstStyle/>
          <a:p>
            <a:r>
              <a:rPr lang="zh-TW" altLang="en-US" sz="3200" b="1" dirty="0"/>
              <a:t>對象：</a:t>
            </a:r>
            <a:endParaRPr lang="en-US" altLang="zh-TW" sz="3200" b="1" dirty="0"/>
          </a:p>
          <a:p>
            <a:pPr marL="0" indent="0">
              <a:buNone/>
            </a:pPr>
            <a:r>
              <a:rPr lang="zh-TW" altLang="en-US" dirty="0"/>
              <a:t>     本校應屆畢業生，經</a:t>
            </a:r>
            <a:r>
              <a:rPr lang="zh-TW" altLang="en-US" b="1" dirty="0"/>
              <a:t>學校指派，代表學校參加</a:t>
            </a:r>
            <a:r>
              <a:rPr lang="zh-TW" altLang="en-US" b="1" dirty="0">
                <a:solidFill>
                  <a:srgbClr val="FF0000"/>
                </a:solidFill>
              </a:rPr>
              <a:t>對外比賽</a:t>
            </a:r>
            <a:r>
              <a:rPr lang="zh-TW" altLang="en-US" b="1" dirty="0"/>
              <a:t>榮獲佳績者</a:t>
            </a:r>
            <a:r>
              <a:rPr lang="zh-TW" altLang="en-US" dirty="0"/>
              <a:t>，為</a:t>
            </a:r>
            <a:endParaRPr lang="en-US" altLang="zh-TW" dirty="0"/>
          </a:p>
          <a:p>
            <a:pPr marL="0" indent="0">
              <a:buNone/>
            </a:pPr>
            <a:r>
              <a:rPr lang="zh-TW" altLang="en-US" dirty="0"/>
              <a:t>     校爭光，對學 校具有特殊貢獻，足為同學表率，殊堪表揚者。</a:t>
            </a:r>
            <a:endParaRPr lang="en-US" altLang="zh-TW" dirty="0"/>
          </a:p>
          <a:p>
            <a:r>
              <a:rPr lang="zh-TW" altLang="en-US" sz="3200" b="1" dirty="0"/>
              <a:t>類別</a:t>
            </a:r>
            <a:r>
              <a:rPr lang="en-US" altLang="zh-TW" sz="3200" b="1" dirty="0"/>
              <a:t>:</a:t>
            </a:r>
          </a:p>
          <a:p>
            <a:pPr marL="0" indent="0">
              <a:buNone/>
            </a:pPr>
            <a:r>
              <a:rPr lang="zh-TW" altLang="en-US" dirty="0"/>
              <a:t>     區分為學藝類、體育類</a:t>
            </a:r>
            <a:endParaRPr lang="en-US" altLang="zh-TW" dirty="0"/>
          </a:p>
          <a:p>
            <a:r>
              <a:rPr lang="zh-TW" altLang="en-US" sz="3200" b="1" dirty="0"/>
              <a:t>獎勵名額：</a:t>
            </a:r>
            <a:endParaRPr lang="en-US" altLang="zh-TW" sz="3200" b="1" dirty="0"/>
          </a:p>
          <a:p>
            <a:pPr marL="0" indent="0">
              <a:buNone/>
            </a:pPr>
            <a:r>
              <a:rPr lang="zh-TW" altLang="en-US" dirty="0"/>
              <a:t>     全學年原則兩類各取 </a:t>
            </a:r>
            <a:r>
              <a:rPr lang="en-US" altLang="zh-TW" dirty="0"/>
              <a:t>6 </a:t>
            </a:r>
            <a:r>
              <a:rPr lang="zh-TW" altLang="en-US" dirty="0"/>
              <a:t>個名額，惟兩項總名額不超過 </a:t>
            </a:r>
            <a:r>
              <a:rPr lang="en-US" altLang="zh-TW" dirty="0"/>
              <a:t>12 </a:t>
            </a:r>
            <a:r>
              <a:rPr lang="zh-TW" altLang="en-US" dirty="0"/>
              <a:t>名</a:t>
            </a:r>
            <a:endParaRPr lang="zh-TW" altLang="en-US" b="1" dirty="0"/>
          </a:p>
        </p:txBody>
      </p:sp>
    </p:spTree>
    <p:extLst>
      <p:ext uri="{BB962C8B-B14F-4D97-AF65-F5344CB8AC3E}">
        <p14:creationId xmlns:p14="http://schemas.microsoft.com/office/powerpoint/2010/main" val="29743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ãæåãçåçæå°çµæ">
            <a:extLst>
              <a:ext uri="{FF2B5EF4-FFF2-40B4-BE49-F238E27FC236}">
                <a16:creationId xmlns:a16="http://schemas.microsoft.com/office/drawing/2014/main" id="{BD588DF3-D812-42CD-A013-FF61E984AFF0}"/>
              </a:ext>
            </a:extLst>
          </p:cNvPr>
          <p:cNvPicPr>
            <a:picLocks noChangeAspect="1" noChangeArrowheads="1"/>
          </p:cNvPicPr>
          <p:nvPr/>
        </p:nvPicPr>
        <p:blipFill>
          <a:blip r:embed="rId2" cstate="print"/>
          <a:srcRect/>
          <a:stretch>
            <a:fillRect/>
          </a:stretch>
        </p:blipFill>
        <p:spPr bwMode="auto">
          <a:xfrm>
            <a:off x="3726120" y="2043813"/>
            <a:ext cx="4155560" cy="2770374"/>
          </a:xfrm>
          <a:prstGeom prst="rect">
            <a:avLst/>
          </a:prstGeom>
          <a:ln>
            <a:noFill/>
          </a:ln>
          <a:effectLst>
            <a:softEdge rad="112500"/>
          </a:effectLst>
        </p:spPr>
      </p:pic>
      <p:sp>
        <p:nvSpPr>
          <p:cNvPr id="7" name="標題 3">
            <a:extLst>
              <a:ext uri="{FF2B5EF4-FFF2-40B4-BE49-F238E27FC236}">
                <a16:creationId xmlns:a16="http://schemas.microsoft.com/office/drawing/2014/main" id="{30307BAD-244E-42E5-8FFF-958BFDC94327}"/>
              </a:ext>
            </a:extLst>
          </p:cNvPr>
          <p:cNvSpPr txBox="1">
            <a:spLocks/>
          </p:cNvSpPr>
          <p:nvPr/>
        </p:nvSpPr>
        <p:spPr>
          <a:xfrm>
            <a:off x="2356125" y="5222873"/>
            <a:ext cx="7761289" cy="1092200"/>
          </a:xfrm>
          <a:prstGeom prst="rect">
            <a:avLst/>
          </a:prstGeom>
        </p:spPr>
        <p:txBody>
          <a:bodyPr>
            <a:normAutofit fontScale="67500" lnSpcReduction="20000"/>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9600" dirty="0"/>
              <a:t>祝各位有個美好周末</a:t>
            </a:r>
            <a:br>
              <a:rPr lang="zh-TW" altLang="en-US" dirty="0"/>
            </a:br>
            <a:endParaRPr lang="zh-TW" altLang="en-US" dirty="0"/>
          </a:p>
        </p:txBody>
      </p:sp>
      <p:sp>
        <p:nvSpPr>
          <p:cNvPr id="9" name="標題 3">
            <a:extLst>
              <a:ext uri="{FF2B5EF4-FFF2-40B4-BE49-F238E27FC236}">
                <a16:creationId xmlns:a16="http://schemas.microsoft.com/office/drawing/2014/main" id="{C8382B79-3E8C-444A-87BE-9D02A9602185}"/>
              </a:ext>
            </a:extLst>
          </p:cNvPr>
          <p:cNvSpPr txBox="1">
            <a:spLocks/>
          </p:cNvSpPr>
          <p:nvPr/>
        </p:nvSpPr>
        <p:spPr>
          <a:xfrm>
            <a:off x="304005" y="428627"/>
            <a:ext cx="11583990" cy="2079681"/>
          </a:xfrm>
          <a:prstGeom prst="rect">
            <a:avLst/>
          </a:prstGeom>
        </p:spPr>
        <p:txBody>
          <a:bodyPr>
            <a:normAutofit fontScale="32500" lnSpcReduction="20000"/>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pPr algn="ctr">
              <a:lnSpc>
                <a:spcPct val="170000"/>
              </a:lnSpc>
            </a:pPr>
            <a:r>
              <a:rPr lang="zh-TW" altLang="en-US" sz="9600" dirty="0"/>
              <a:t>今日的家長會結束，但我們的聯繫隨時暢通唷</a:t>
            </a:r>
            <a:r>
              <a:rPr lang="en-US" altLang="zh-TW" sz="9600" dirty="0"/>
              <a:t>!</a:t>
            </a:r>
          </a:p>
          <a:p>
            <a:pPr algn="ctr">
              <a:lnSpc>
                <a:spcPct val="170000"/>
              </a:lnSpc>
            </a:pPr>
            <a:r>
              <a:rPr lang="zh-TW" altLang="en-US" sz="9600" dirty="0"/>
              <a:t>讓我們一起陪伴孩子國小的最後半年。</a:t>
            </a:r>
            <a:br>
              <a:rPr lang="zh-TW" altLang="en-US" dirty="0"/>
            </a:br>
            <a:endParaRPr lang="zh-TW" altLang="en-US" dirty="0"/>
          </a:p>
        </p:txBody>
      </p:sp>
    </p:spTree>
    <p:extLst>
      <p:ext uri="{BB962C8B-B14F-4D97-AF65-F5344CB8AC3E}">
        <p14:creationId xmlns:p14="http://schemas.microsoft.com/office/powerpoint/2010/main" val="390900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1228009-2647-4BE9-AB6C-C2D10A3820E0}"/>
              </a:ext>
            </a:extLst>
          </p:cNvPr>
          <p:cNvSpPr>
            <a:spLocks noChangeArrowheads="1"/>
          </p:cNvSpPr>
          <p:nvPr/>
        </p:nvSpPr>
        <p:spPr bwMode="auto">
          <a:xfrm>
            <a:off x="673100" y="542315"/>
            <a:ext cx="918713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zh-TW" altLang="zh-TW" sz="3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Calibri" panose="020F0502020204030204" pitchFamily="34" charset="0"/>
              </a:rPr>
              <a:t>回饋表</a:t>
            </a:r>
            <a:r>
              <a:rPr lang="en-US" altLang="zh-TW" sz="3600" dirty="0">
                <a:latin typeface="標楷體" panose="03000509000000000000" pitchFamily="65" charset="-120"/>
                <a:ea typeface="標楷體" panose="03000509000000000000" pitchFamily="65" charset="-120"/>
                <a:cs typeface="Calibri" panose="020F0502020204030204" pitchFamily="34" charset="0"/>
              </a:rPr>
              <a:t>:</a:t>
            </a:r>
            <a:r>
              <a:rPr kumimoji="0" lang="zh-TW" altLang="zh-TW" sz="3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本次使用</a:t>
            </a:r>
            <a:r>
              <a:rPr kumimoji="0" lang="en-US" altLang="zh-TW" sz="3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google</a:t>
            </a:r>
            <a:r>
              <a:rPr kumimoji="0" lang="zh-TW" altLang="en-US" sz="3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表單給家長填寫，</a:t>
            </a:r>
            <a:endParaRPr kumimoji="0" lang="en-US" altLang="zh-TW" sz="3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TW" altLang="en-US" sz="3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提供</a:t>
            </a:r>
            <a:r>
              <a:rPr kumimoji="0" lang="en-US" altLang="zh-TW" sz="3600" b="0"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QRcode</a:t>
            </a:r>
            <a:r>
              <a:rPr kumimoji="0" lang="zh-TW" altLang="en-US" sz="3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給家長及連結方便傳給家長。</a:t>
            </a:r>
            <a:endParaRPr kumimoji="0" lang="zh-TW" altLang="en-US" sz="3600" b="0" i="0" u="none" strike="noStrike" cap="none" normalizeH="0" baseline="0" dirty="0">
              <a:ln>
                <a:noFill/>
              </a:ln>
              <a:solidFill>
                <a:schemeClr val="tx1"/>
              </a:solidFill>
              <a:effectLst/>
            </a:endParaRPr>
          </a:p>
          <a:p>
            <a:pPr lvl="0" eaLnBrk="0" fontAlgn="base" hangingPunct="0">
              <a:spcBef>
                <a:spcPct val="0"/>
              </a:spcBef>
              <a:spcAft>
                <a:spcPct val="0"/>
              </a:spcAft>
            </a:pPr>
            <a:r>
              <a:rPr kumimoji="0" lang="zh-TW" altLang="en-US" sz="3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  表單連結：</a:t>
            </a:r>
            <a:r>
              <a:rPr lang="en-US" altLang="zh-TW" u="sng" dirty="0"/>
              <a:t> https://</a:t>
            </a:r>
            <a:r>
              <a:rPr lang="en-US" altLang="zh-TW" u="sng" dirty="0" err="1"/>
              <a:t>forms.gle</a:t>
            </a:r>
            <a:r>
              <a:rPr lang="en-US" altLang="zh-TW" u="sng" dirty="0"/>
              <a:t>/</a:t>
            </a:r>
            <a:r>
              <a:rPr lang="en-US" altLang="zh-TW" u="sng" dirty="0" err="1"/>
              <a:t>27LSFBijJNGoTxq58</a:t>
            </a:r>
            <a:endParaRPr kumimoji="0" lang="en-US" altLang="zh-TW" sz="3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EBA6820C-0298-4647-B6D9-043EE7AF75B2}"/>
              </a:ext>
            </a:extLst>
          </p:cNvPr>
          <p:cNvSpPr>
            <a:spLocks noChangeArrowheads="1"/>
          </p:cNvSpPr>
          <p:nvPr/>
        </p:nvSpPr>
        <p:spPr bwMode="auto">
          <a:xfrm>
            <a:off x="3181839" y="2872824"/>
            <a:ext cx="51090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4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表單</a:t>
            </a:r>
            <a:r>
              <a:rPr kumimoji="0" lang="zh-TW" altLang="en-US" sz="4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連結</a:t>
            </a:r>
            <a:r>
              <a:rPr kumimoji="0" lang="en-US" altLang="zh-TW" sz="4800" b="0"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QRcode</a:t>
            </a:r>
            <a:r>
              <a:rPr kumimoji="0" lang="zh-TW" altLang="en-US" sz="4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a:t>
            </a:r>
            <a:endParaRPr kumimoji="0" lang="zh-TW" altLang="en-US" sz="4800" b="0" i="0" u="none" strike="noStrike" cap="none" normalizeH="0" baseline="0" dirty="0">
              <a:ln>
                <a:noFill/>
              </a:ln>
              <a:solidFill>
                <a:schemeClr val="tx1"/>
              </a:solidFill>
              <a:effectLst/>
              <a:latin typeface="Arial" panose="020B0604020202020204" pitchFamily="34" charset="0"/>
            </a:endParaRPr>
          </a:p>
        </p:txBody>
      </p:sp>
      <p:pic>
        <p:nvPicPr>
          <p:cNvPr id="6" name="圖片 5" descr="C:\Users\Administrator\AppData\Local\Microsoft\Windows\INetCache\Content.MSO\F583B9E5.tmp">
            <a:extLst>
              <a:ext uri="{FF2B5EF4-FFF2-40B4-BE49-F238E27FC236}">
                <a16:creationId xmlns:a16="http://schemas.microsoft.com/office/drawing/2014/main" id="{251586A8-4A7D-4412-B24A-D704E95C4F3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44745" y="2712605"/>
            <a:ext cx="3357497" cy="3143511"/>
          </a:xfrm>
          <a:prstGeom prst="rect">
            <a:avLst/>
          </a:prstGeom>
          <a:noFill/>
          <a:ln>
            <a:noFill/>
          </a:ln>
        </p:spPr>
      </p:pic>
      <p:sp>
        <p:nvSpPr>
          <p:cNvPr id="7" name="文本框 17">
            <a:extLst>
              <a:ext uri="{FF2B5EF4-FFF2-40B4-BE49-F238E27FC236}">
                <a16:creationId xmlns:a16="http://schemas.microsoft.com/office/drawing/2014/main" id="{AF4B6B40-82CA-4B7E-9132-AEFE7D6EC4D2}"/>
              </a:ext>
            </a:extLst>
          </p:cNvPr>
          <p:cNvSpPr txBox="1"/>
          <p:nvPr/>
        </p:nvSpPr>
        <p:spPr>
          <a:xfrm>
            <a:off x="937450" y="4404197"/>
            <a:ext cx="6213230" cy="1200329"/>
          </a:xfrm>
          <a:prstGeom prst="rect">
            <a:avLst/>
          </a:prstGeom>
          <a:noFill/>
          <a:ln>
            <a:solidFill>
              <a:schemeClr val="accent1">
                <a:lumMod val="50000"/>
              </a:schemeClr>
            </a:solidFill>
          </a:ln>
        </p:spPr>
        <p:txBody>
          <a:bodyPr wrap="square" rtlCol="0">
            <a:spAutoFit/>
          </a:bodyPr>
          <a:lstStyle/>
          <a:p>
            <a:pPr lvl="0">
              <a:defRPr/>
            </a:pPr>
            <a:r>
              <a:rPr lang="zh-TW" altLang="en-US" sz="3600" dirty="0">
                <a:solidFill>
                  <a:schemeClr val="accent1"/>
                </a:solidFill>
                <a:latin typeface="華康POP1體W7(P)" panose="02010600010101010101" pitchFamily="2" charset="-120"/>
                <a:ea typeface="華康POP1體W7(P)" panose="02010600010101010101" pitchFamily="2" charset="-120"/>
              </a:rPr>
              <a:t>掃描</a:t>
            </a:r>
            <a:r>
              <a:rPr lang="en-US" altLang="zh-TW" sz="3600" dirty="0" err="1">
                <a:latin typeface="標楷體" panose="03000509000000000000" pitchFamily="65" charset="-120"/>
                <a:ea typeface="標楷體" panose="03000509000000000000" pitchFamily="65" charset="-120"/>
                <a:cs typeface="Calibri" panose="020F0502020204030204" pitchFamily="34" charset="0"/>
              </a:rPr>
              <a:t>Qrcode</a:t>
            </a:r>
            <a:r>
              <a:rPr lang="zh-TW" altLang="en-US" sz="3600" dirty="0">
                <a:latin typeface="標楷體" panose="03000509000000000000" pitchFamily="65" charset="-120"/>
                <a:ea typeface="標楷體" panose="03000509000000000000" pitchFamily="65" charset="-120"/>
                <a:cs typeface="Calibri" panose="020F0502020204030204" pitchFamily="34" charset="0"/>
              </a:rPr>
              <a:t>的</a:t>
            </a:r>
            <a:r>
              <a:rPr lang="zh-TW" altLang="en-US" sz="3600" dirty="0">
                <a:solidFill>
                  <a:schemeClr val="accent1"/>
                </a:solidFill>
                <a:latin typeface="華康POP1體W7(P)" panose="02010600010101010101" pitchFamily="2" charset="-120"/>
                <a:ea typeface="華康POP1體W7(P)" panose="02010600010101010101" pitchFamily="2" charset="-120"/>
              </a:rPr>
              <a:t>同時，</a:t>
            </a:r>
            <a:endParaRPr lang="en-US" altLang="zh-TW" sz="3600" dirty="0">
              <a:solidFill>
                <a:schemeClr val="accent1"/>
              </a:solidFill>
              <a:latin typeface="華康POP1體W7(P)" panose="02010600010101010101" pitchFamily="2" charset="-120"/>
              <a:ea typeface="華康POP1體W7(P)" panose="02010600010101010101" pitchFamily="2"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600" dirty="0">
                <a:solidFill>
                  <a:schemeClr val="accent1"/>
                </a:solidFill>
                <a:latin typeface="華康POP1體W7(P)" panose="02010600010101010101" pitchFamily="2" charset="-120"/>
                <a:ea typeface="華康POP1體W7(P)" panose="02010600010101010101" pitchFamily="2" charset="-120"/>
              </a:rPr>
              <a:t>左側會播放學校宣導影片</a:t>
            </a:r>
            <a:endParaRPr kumimoji="0" lang="en-US" altLang="zh-TW" sz="3600" i="0" u="none" strike="noStrike" kern="1200" cap="none" spc="0" normalizeH="0" baseline="0" noProof="0" dirty="0">
              <a:ln>
                <a:noFill/>
              </a:ln>
              <a:solidFill>
                <a:srgbClr val="5E5E5E"/>
              </a:solidFill>
              <a:effectLst/>
              <a:uLnTx/>
              <a:uFillTx/>
              <a:latin typeface="華康POP1體W7(P)" panose="02010600010101010101" pitchFamily="2" charset="-120"/>
              <a:ea typeface="華康POP1體W7(P)" panose="02010600010101010101" pitchFamily="2" charset="-120"/>
            </a:endParaRPr>
          </a:p>
        </p:txBody>
      </p:sp>
    </p:spTree>
    <p:extLst>
      <p:ext uri="{BB962C8B-B14F-4D97-AF65-F5344CB8AC3E}">
        <p14:creationId xmlns:p14="http://schemas.microsoft.com/office/powerpoint/2010/main" val="421469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rtlCol="0"/>
          <a:lstStyle/>
          <a:p>
            <a:pPr rtl="0"/>
            <a:r>
              <a:rPr lang="zh-TW" altLang="en-US" sz="4800" b="1" dirty="0">
                <a:latin typeface="微軟正黑體" panose="020B0604030504040204" pitchFamily="34" charset="-120"/>
                <a:ea typeface="微軟正黑體" panose="020B0604030504040204" pitchFamily="34" charset="-120"/>
              </a:rPr>
              <a:t>級任座談 </a:t>
            </a:r>
            <a:r>
              <a:rPr lang="zh-TW" altLang="en-US" sz="3600" b="1" dirty="0">
                <a:latin typeface="微軟正黑體" panose="020B0604030504040204" pitchFamily="34" charset="-120"/>
                <a:ea typeface="微軟正黑體" panose="020B0604030504040204" pitchFamily="34" charset="-120"/>
              </a:rPr>
              <a:t>（</a:t>
            </a:r>
            <a:r>
              <a:rPr lang="en-US" altLang="zh-TW" sz="3600" b="1" dirty="0">
                <a:latin typeface="微軟正黑體" panose="020B0604030504040204" pitchFamily="34" charset="-120"/>
                <a:ea typeface="微軟正黑體" panose="020B0604030504040204" pitchFamily="34" charset="-120"/>
              </a:rPr>
              <a:t>19</a:t>
            </a:r>
            <a:r>
              <a:rPr lang="zh-TW" altLang="en-US" sz="3600" b="1" dirty="0">
                <a:latin typeface="微軟正黑體" panose="020B0604030504040204" pitchFamily="34" charset="-120"/>
                <a:ea typeface="微軟正黑體" panose="020B0604030504040204" pitchFamily="34" charset="-120"/>
              </a:rPr>
              <a:t>：</a:t>
            </a:r>
            <a:r>
              <a:rPr lang="en-US" altLang="zh-TW" sz="3600" b="1" dirty="0">
                <a:latin typeface="微軟正黑體" panose="020B0604030504040204" pitchFamily="34" charset="-120"/>
                <a:ea typeface="微軟正黑體" panose="020B0604030504040204" pitchFamily="34" charset="-120"/>
              </a:rPr>
              <a:t>00~20</a:t>
            </a:r>
            <a:r>
              <a:rPr lang="zh-TW" altLang="en-US" sz="3600" b="1" dirty="0">
                <a:latin typeface="微軟正黑體" panose="020B0604030504040204" pitchFamily="34" charset="-120"/>
                <a:ea typeface="微軟正黑體" panose="020B0604030504040204" pitchFamily="34" charset="-120"/>
              </a:rPr>
              <a:t>：</a:t>
            </a:r>
            <a:r>
              <a:rPr lang="en-US" altLang="zh-TW" sz="3600" b="1" dirty="0">
                <a:latin typeface="微軟正黑體" panose="020B0604030504040204" pitchFamily="34" charset="-120"/>
                <a:ea typeface="微軟正黑體" panose="020B0604030504040204" pitchFamily="34" charset="-120"/>
              </a:rPr>
              <a:t>30</a:t>
            </a:r>
            <a:r>
              <a:rPr lang="zh-TW" altLang="en-US" sz="3600" b="1" dirty="0">
                <a:latin typeface="微軟正黑體" panose="020B0604030504040204" pitchFamily="34" charset="-120"/>
                <a:ea typeface="微軟正黑體" panose="020B0604030504040204" pitchFamily="34" charset="-120"/>
              </a:rPr>
              <a:t>）</a:t>
            </a:r>
            <a:endParaRPr lang="zh-TW" altLang="en-US" dirty="0">
              <a:latin typeface="Salesforce Sans"/>
              <a:sym typeface="Salesforce Sans"/>
            </a:endParaRPr>
          </a:p>
        </p:txBody>
      </p:sp>
      <p:sp>
        <p:nvSpPr>
          <p:cNvPr id="14" name="內容預留位置 13"/>
          <p:cNvSpPr>
            <a:spLocks noGrp="1"/>
          </p:cNvSpPr>
          <p:nvPr>
            <p:ph idx="1"/>
          </p:nvPr>
        </p:nvSpPr>
        <p:spPr>
          <a:xfrm>
            <a:off x="899961" y="2080846"/>
            <a:ext cx="4327132" cy="3417277"/>
          </a:xfrm>
        </p:spPr>
        <p:txBody>
          <a:bodyPr rtlCol="0">
            <a:normAutofit/>
          </a:bodyPr>
          <a:lstStyle/>
          <a:p>
            <a:pPr eaLnBrk="1" fontAlgn="auto" hangingPunct="1">
              <a:lnSpc>
                <a:spcPct val="160000"/>
              </a:lnSpc>
              <a:spcAft>
                <a:spcPts val="0"/>
              </a:spcAft>
              <a:buFontTx/>
              <a:buNone/>
              <a:defRPr/>
            </a:pPr>
            <a:r>
              <a:rPr lang="zh-TW" altLang="en-US" sz="3200" b="1" dirty="0">
                <a:latin typeface="微軟正黑體" panose="020B0604030504040204" pitchFamily="34" charset="-120"/>
                <a:ea typeface="微軟正黑體" panose="020B0604030504040204" pitchFamily="34" charset="-120"/>
              </a:rPr>
              <a:t>一、班級經營報告</a:t>
            </a:r>
          </a:p>
          <a:p>
            <a:pPr eaLnBrk="1" fontAlgn="auto" hangingPunct="1">
              <a:lnSpc>
                <a:spcPct val="160000"/>
              </a:lnSpc>
              <a:spcAft>
                <a:spcPts val="0"/>
              </a:spcAft>
              <a:buFontTx/>
              <a:buNone/>
              <a:defRPr/>
            </a:pPr>
            <a:r>
              <a:rPr lang="zh-TW" altLang="en-US" sz="3200" b="1" dirty="0"/>
              <a:t>二</a:t>
            </a:r>
            <a:r>
              <a:rPr lang="zh-TW" altLang="en-US" sz="3200" b="1" dirty="0">
                <a:latin typeface="微軟正黑體" panose="020B0604030504040204" pitchFamily="34" charset="-120"/>
                <a:ea typeface="微軟正黑體" panose="020B0604030504040204" pitchFamily="34" charset="-120"/>
              </a:rPr>
              <a:t>、學生成績評量方式</a:t>
            </a:r>
          </a:p>
          <a:p>
            <a:pPr eaLnBrk="1" fontAlgn="auto" hangingPunct="1">
              <a:lnSpc>
                <a:spcPct val="160000"/>
              </a:lnSpc>
              <a:spcAft>
                <a:spcPts val="0"/>
              </a:spcAft>
              <a:buFontTx/>
              <a:buNone/>
              <a:defRPr/>
            </a:pPr>
            <a:r>
              <a:rPr lang="zh-TW" altLang="en-US" sz="3200" b="1" dirty="0">
                <a:latin typeface="微軟正黑體" panose="020B0604030504040204" pitchFamily="34" charset="-120"/>
                <a:ea typeface="微軟正黑體" panose="020B0604030504040204" pitchFamily="34" charset="-120"/>
              </a:rPr>
              <a:t>三、本學期學校行事曆</a:t>
            </a:r>
          </a:p>
          <a:p>
            <a:pPr eaLnBrk="1" fontAlgn="auto" hangingPunct="1">
              <a:lnSpc>
                <a:spcPct val="160000"/>
              </a:lnSpc>
              <a:spcAft>
                <a:spcPts val="0"/>
              </a:spcAft>
              <a:buFontTx/>
              <a:buNone/>
              <a:defRPr/>
            </a:pPr>
            <a:endParaRPr lang="zh-TW" altLang="en-US" sz="2400" b="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F749A185-26C9-46BB-83AD-DD22DE5534D2}"/>
              </a:ext>
            </a:extLst>
          </p:cNvPr>
          <p:cNvSpPr txBox="1"/>
          <p:nvPr/>
        </p:nvSpPr>
        <p:spPr>
          <a:xfrm>
            <a:off x="6277271" y="2080846"/>
            <a:ext cx="5099786" cy="1796197"/>
          </a:xfrm>
          <a:prstGeom prst="rect">
            <a:avLst/>
          </a:prstGeom>
          <a:noFill/>
        </p:spPr>
        <p:txBody>
          <a:bodyPr wrap="square">
            <a:spAutoFit/>
          </a:bodyPr>
          <a:lstStyle/>
          <a:p>
            <a:pPr marL="347472" indent="-347472">
              <a:lnSpc>
                <a:spcPct val="160000"/>
              </a:lnSpc>
              <a:spcBef>
                <a:spcPts val="1800"/>
              </a:spcBef>
              <a:defRPr/>
            </a:pPr>
            <a:r>
              <a:rPr lang="zh-TW" altLang="en-US" sz="3200" b="1" dirty="0">
                <a:latin typeface="微軟正黑體" panose="020B0604030504040204" pitchFamily="34" charset="-120"/>
                <a:ea typeface="微軟正黑體" panose="020B0604030504040204" pitchFamily="34" charset="-120"/>
              </a:rPr>
              <a:t>四、班級經費說明</a:t>
            </a:r>
            <a:endParaRPr lang="en-US" altLang="zh-TW" sz="3200" b="1" dirty="0">
              <a:latin typeface="微軟正黑體" panose="020B0604030504040204" pitchFamily="34" charset="-120"/>
              <a:ea typeface="微軟正黑體" panose="020B0604030504040204" pitchFamily="34" charset="-120"/>
            </a:endParaRPr>
          </a:p>
          <a:p>
            <a:pPr marL="347472" indent="-347472">
              <a:lnSpc>
                <a:spcPct val="160000"/>
              </a:lnSpc>
              <a:spcBef>
                <a:spcPts val="1800"/>
              </a:spcBef>
              <a:defRPr/>
            </a:pPr>
            <a:r>
              <a:rPr lang="zh-TW" altLang="en-US" sz="3200" b="1" dirty="0">
                <a:latin typeface="微軟正黑體" panose="020B0604030504040204" pitchFamily="34" charset="-120"/>
                <a:ea typeface="微軟正黑體" panose="020B0604030504040204" pitchFamily="34" charset="-120"/>
              </a:rPr>
              <a:t>五、畢業獎項說明</a:t>
            </a:r>
            <a:endParaRPr lang="en-US" altLang="zh-TW" sz="3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A0CFE819-DD8E-4E78-B949-E22F47D1D8D0}"/>
              </a:ext>
            </a:extLst>
          </p:cNvPr>
          <p:cNvSpPr>
            <a:spLocks noGrp="1"/>
          </p:cNvSpPr>
          <p:nvPr>
            <p:ph type="ctrTitle"/>
          </p:nvPr>
        </p:nvSpPr>
        <p:spPr>
          <a:xfrm>
            <a:off x="2474563" y="2514600"/>
            <a:ext cx="9099486" cy="1828800"/>
          </a:xfrm>
        </p:spPr>
        <p:txBody>
          <a:bodyPr>
            <a:normAutofit fontScale="90000"/>
          </a:bodyPr>
          <a:lstStyle/>
          <a:p>
            <a:r>
              <a:rPr lang="zh-TW" altLang="en-US" sz="9600" b="1" dirty="0"/>
              <a:t>一、班級經營報告</a:t>
            </a:r>
            <a:br>
              <a:rPr lang="zh-TW" altLang="en-US" dirty="0"/>
            </a:br>
            <a:endParaRPr lang="zh-TW" altLang="en-US" dirty="0"/>
          </a:p>
        </p:txBody>
      </p:sp>
    </p:spTree>
    <p:extLst>
      <p:ext uri="{BB962C8B-B14F-4D97-AF65-F5344CB8AC3E}">
        <p14:creationId xmlns:p14="http://schemas.microsoft.com/office/powerpoint/2010/main" val="245762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0C8E7E87-C271-4BF8-B557-AC09E1307C9D}"/>
              </a:ext>
            </a:extLst>
          </p:cNvPr>
          <p:cNvGrpSpPr/>
          <p:nvPr/>
        </p:nvGrpSpPr>
        <p:grpSpPr>
          <a:xfrm>
            <a:off x="1877038" y="248010"/>
            <a:ext cx="9409284" cy="6463354"/>
            <a:chOff x="1877038" y="248010"/>
            <a:chExt cx="9409284" cy="6463354"/>
          </a:xfrm>
        </p:grpSpPr>
        <p:pic>
          <p:nvPicPr>
            <p:cNvPr id="6" name="圖片 5" descr="一張含有 室內, 個人, 房間, 桌 的圖片&#10;&#10;自動產生的描述">
              <a:extLst>
                <a:ext uri="{FF2B5EF4-FFF2-40B4-BE49-F238E27FC236}">
                  <a16:creationId xmlns:a16="http://schemas.microsoft.com/office/drawing/2014/main" id="{2B228C32-A8D2-4DF3-8DA4-3C8BE1C16000}"/>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877038" y="248010"/>
              <a:ext cx="9409284" cy="6463354"/>
            </a:xfrm>
            <a:prstGeom prst="rect">
              <a:avLst/>
            </a:prstGeom>
          </p:spPr>
        </p:pic>
        <p:sp>
          <p:nvSpPr>
            <p:cNvPr id="9" name="文字方塊 8">
              <a:extLst>
                <a:ext uri="{FF2B5EF4-FFF2-40B4-BE49-F238E27FC236}">
                  <a16:creationId xmlns:a16="http://schemas.microsoft.com/office/drawing/2014/main" id="{F3886CA7-B386-4D45-B095-B947B467716D}"/>
                </a:ext>
              </a:extLst>
            </p:cNvPr>
            <p:cNvSpPr txBox="1"/>
            <p:nvPr/>
          </p:nvSpPr>
          <p:spPr>
            <a:xfrm>
              <a:off x="5215305" y="5781090"/>
              <a:ext cx="6071017" cy="707886"/>
            </a:xfrm>
            <a:prstGeom prst="rect">
              <a:avLst/>
            </a:prstGeom>
            <a:noFill/>
          </p:spPr>
          <p:txBody>
            <a:bodyPr wrap="square" rtlCol="0">
              <a:spAutoFit/>
            </a:bodyPr>
            <a:lstStyle/>
            <a:p>
              <a:r>
                <a:rPr lang="zh-TW" altLang="en-US" sz="4000" b="1" dirty="0">
                  <a:solidFill>
                    <a:srgbClr val="FFC000"/>
                  </a:solidFill>
                  <a:latin typeface="華康布丁體" panose="02010609010101010101" pitchFamily="49" charset="-120"/>
                  <a:ea typeface="華康布丁體" panose="02010609010101010101" pitchFamily="49" charset="-120"/>
                </a:rPr>
                <a:t>五年級開學第一天的我們</a:t>
              </a:r>
            </a:p>
          </p:txBody>
        </p:sp>
      </p:grpSp>
      <p:sp>
        <p:nvSpPr>
          <p:cNvPr id="2" name="標題 1"/>
          <p:cNvSpPr>
            <a:spLocks noGrp="1"/>
          </p:cNvSpPr>
          <p:nvPr>
            <p:ph type="title"/>
          </p:nvPr>
        </p:nvSpPr>
        <p:spPr>
          <a:xfrm>
            <a:off x="316065" y="91763"/>
            <a:ext cx="10058402" cy="3999122"/>
          </a:xfrm>
        </p:spPr>
        <p:txBody>
          <a:bodyPr rtlCol="0">
            <a:normAutofit fontScale="90000"/>
          </a:bodyPr>
          <a:lstStyle/>
          <a:p>
            <a:pPr rtl="0"/>
            <a:br>
              <a:rPr lang="en-US" altLang="zh-TW" sz="6000" b="1" dirty="0">
                <a:latin typeface="微軟正黑體" panose="020B0604030504040204" pitchFamily="34" charset="-120"/>
                <a:ea typeface="微軟正黑體" panose="020B0604030504040204" pitchFamily="34" charset="-120"/>
              </a:rPr>
            </a:br>
            <a:br>
              <a:rPr lang="en-US" altLang="zh-TW" sz="400" b="1" dirty="0">
                <a:latin typeface="微軟正黑體" panose="020B0604030504040204" pitchFamily="34" charset="-120"/>
                <a:ea typeface="微軟正黑體" panose="020B0604030504040204" pitchFamily="34" charset="-120"/>
              </a:rPr>
            </a:br>
            <a:r>
              <a:rPr lang="zh-TW" altLang="en-US" sz="400" b="1" dirty="0">
                <a:latin typeface="微軟正黑體" panose="020B0604030504040204" pitchFamily="34" charset="-120"/>
                <a:ea typeface="微軟正黑體" panose="020B0604030504040204" pitchFamily="34" charset="-120"/>
              </a:rPr>
              <a:t> </a:t>
            </a:r>
            <a:br>
              <a:rPr lang="en-US" altLang="zh-TW" sz="400" b="1" dirty="0">
                <a:latin typeface="微軟正黑體" panose="020B0604030504040204" pitchFamily="34" charset="-120"/>
                <a:ea typeface="微軟正黑體" panose="020B0604030504040204" pitchFamily="34" charset="-120"/>
              </a:rPr>
            </a:br>
            <a:br>
              <a:rPr lang="en-US" altLang="zh-TW" sz="400" b="1" dirty="0">
                <a:latin typeface="微軟正黑體" panose="020B0604030504040204" pitchFamily="34" charset="-120"/>
                <a:ea typeface="微軟正黑體" panose="020B0604030504040204" pitchFamily="34" charset="-120"/>
              </a:rPr>
            </a:br>
            <a:br>
              <a:rPr lang="en-US" altLang="zh-TW" sz="400" b="1" dirty="0">
                <a:latin typeface="微軟正黑體" panose="020B0604030504040204" pitchFamily="34" charset="-120"/>
                <a:ea typeface="微軟正黑體" panose="020B0604030504040204" pitchFamily="34" charset="-120"/>
              </a:rPr>
            </a:br>
            <a:br>
              <a:rPr lang="en-US" altLang="zh-TW" sz="400" b="1" dirty="0">
                <a:latin typeface="微軟正黑體" panose="020B0604030504040204" pitchFamily="34" charset="-120"/>
                <a:ea typeface="微軟正黑體" panose="020B0604030504040204" pitchFamily="34" charset="-120"/>
              </a:rPr>
            </a:br>
            <a:br>
              <a:rPr lang="en-US" altLang="zh-TW" sz="400" b="1" dirty="0">
                <a:latin typeface="微軟正黑體" panose="020B0604030504040204" pitchFamily="34" charset="-120"/>
                <a:ea typeface="微軟正黑體" panose="020B0604030504040204" pitchFamily="34" charset="-120"/>
              </a:rPr>
            </a:br>
            <a:br>
              <a:rPr lang="en-US" altLang="zh-TW" sz="400" b="1" dirty="0">
                <a:latin typeface="微軟正黑體" panose="020B0604030504040204" pitchFamily="34" charset="-120"/>
                <a:ea typeface="微軟正黑體" panose="020B0604030504040204" pitchFamily="34" charset="-120"/>
              </a:rPr>
            </a:br>
            <a:br>
              <a:rPr lang="en-US" altLang="zh-TW" sz="400" b="1" dirty="0">
                <a:latin typeface="微軟正黑體" panose="020B0604030504040204" pitchFamily="34" charset="-120"/>
                <a:ea typeface="微軟正黑體" panose="020B0604030504040204" pitchFamily="34" charset="-120"/>
              </a:rPr>
            </a:br>
            <a:br>
              <a:rPr lang="en-US" altLang="zh-TW" sz="400" b="1" dirty="0">
                <a:latin typeface="微軟正黑體" panose="020B0604030504040204" pitchFamily="34" charset="-120"/>
                <a:ea typeface="微軟正黑體" panose="020B0604030504040204" pitchFamily="34" charset="-120"/>
              </a:rPr>
            </a:br>
            <a:br>
              <a:rPr lang="en-US" altLang="zh-TW" sz="400" b="1" dirty="0">
                <a:latin typeface="微軟正黑體" panose="020B0604030504040204" pitchFamily="34" charset="-120"/>
                <a:ea typeface="微軟正黑體" panose="020B0604030504040204" pitchFamily="34" charset="-120"/>
              </a:rPr>
            </a:br>
            <a:br>
              <a:rPr lang="en-US" altLang="zh-TW" sz="400" b="1" dirty="0">
                <a:latin typeface="微軟正黑體" panose="020B0604030504040204" pitchFamily="34" charset="-120"/>
                <a:ea typeface="微軟正黑體" panose="020B0604030504040204" pitchFamily="34" charset="-120"/>
              </a:rPr>
            </a:br>
            <a:br>
              <a:rPr lang="en-US" altLang="zh-TW" sz="400" b="1" dirty="0">
                <a:latin typeface="微軟正黑體" panose="020B0604030504040204" pitchFamily="34" charset="-120"/>
                <a:ea typeface="微軟正黑體" panose="020B0604030504040204" pitchFamily="34" charset="-120"/>
              </a:rPr>
            </a:br>
            <a:r>
              <a:rPr lang="zh-TW" altLang="en-US" sz="3600" b="1" dirty="0">
                <a:latin typeface="微軟正黑體" panose="020B0604030504040204" pitchFamily="34" charset="-120"/>
                <a:ea typeface="微軟正黑體" panose="020B0604030504040204" pitchFamily="34" charset="-120"/>
              </a:rPr>
              <a:t>學生人數：</a:t>
            </a:r>
            <a:br>
              <a:rPr lang="en-US" altLang="zh-TW" sz="3600" b="1" dirty="0">
                <a:latin typeface="微軟正黑體" panose="020B0604030504040204" pitchFamily="34" charset="-120"/>
                <a:ea typeface="微軟正黑體" panose="020B0604030504040204" pitchFamily="34" charset="-120"/>
              </a:rPr>
            </a:br>
            <a:r>
              <a:rPr lang="zh-TW" altLang="en-US" sz="3600" b="1" dirty="0">
                <a:latin typeface="微軟正黑體" panose="020B0604030504040204" pitchFamily="34" charset="-120"/>
                <a:ea typeface="微軟正黑體" panose="020B0604030504040204" pitchFamily="34" charset="-120"/>
              </a:rPr>
              <a:t>     </a:t>
            </a:r>
            <a:br>
              <a:rPr lang="en-US" altLang="zh-TW" sz="3600" b="1" dirty="0">
                <a:latin typeface="微軟正黑體" panose="020B0604030504040204" pitchFamily="34" charset="-120"/>
                <a:ea typeface="微軟正黑體" panose="020B0604030504040204" pitchFamily="34" charset="-120"/>
              </a:rPr>
            </a:br>
            <a:r>
              <a:rPr lang="zh-TW" altLang="en-US" sz="3600" b="1" dirty="0">
                <a:latin typeface="微軟正黑體" panose="020B0604030504040204" pitchFamily="34" charset="-120"/>
                <a:ea typeface="微軟正黑體" panose="020B0604030504040204" pitchFamily="34" charset="-120"/>
              </a:rPr>
              <a:t>女生</a:t>
            </a:r>
            <a:r>
              <a:rPr lang="en-US" altLang="zh-TW" sz="3600" b="1" dirty="0">
                <a:latin typeface="微軟正黑體" panose="020B0604030504040204" pitchFamily="34" charset="-120"/>
                <a:ea typeface="微軟正黑體" panose="020B0604030504040204" pitchFamily="34" charset="-120"/>
              </a:rPr>
              <a:t>13</a:t>
            </a:r>
            <a:r>
              <a:rPr lang="zh-TW" altLang="en-US" sz="3600" b="1" dirty="0">
                <a:latin typeface="微軟正黑體" panose="020B0604030504040204" pitchFamily="34" charset="-120"/>
                <a:ea typeface="微軟正黑體" panose="020B0604030504040204" pitchFamily="34" charset="-120"/>
              </a:rPr>
              <a:t>人</a:t>
            </a:r>
            <a:br>
              <a:rPr lang="en-US" altLang="zh-TW" sz="3600" b="1" dirty="0">
                <a:latin typeface="微軟正黑體" panose="020B0604030504040204" pitchFamily="34" charset="-120"/>
                <a:ea typeface="微軟正黑體" panose="020B0604030504040204" pitchFamily="34" charset="-120"/>
              </a:rPr>
            </a:br>
            <a:r>
              <a:rPr lang="zh-TW" altLang="en-US" sz="3600" b="1" dirty="0">
                <a:latin typeface="微軟正黑體" panose="020B0604030504040204" pitchFamily="34" charset="-120"/>
                <a:ea typeface="微軟正黑體" panose="020B0604030504040204" pitchFamily="34" charset="-120"/>
              </a:rPr>
              <a:t>男生</a:t>
            </a:r>
            <a:r>
              <a:rPr lang="en-US" altLang="zh-TW" sz="3600" b="1" dirty="0">
                <a:latin typeface="微軟正黑體" panose="020B0604030504040204" pitchFamily="34" charset="-120"/>
                <a:ea typeface="微軟正黑體" panose="020B0604030504040204" pitchFamily="34" charset="-120"/>
              </a:rPr>
              <a:t>12</a:t>
            </a:r>
            <a:r>
              <a:rPr lang="zh-TW" altLang="en-US" sz="3600" b="1" dirty="0">
                <a:latin typeface="微軟正黑體" panose="020B0604030504040204" pitchFamily="34" charset="-120"/>
                <a:ea typeface="微軟正黑體" panose="020B0604030504040204" pitchFamily="34" charset="-120"/>
              </a:rPr>
              <a:t>人</a:t>
            </a:r>
            <a:br>
              <a:rPr lang="en-US" altLang="zh-TW" sz="3600" b="1" dirty="0">
                <a:latin typeface="微軟正黑體" panose="020B0604030504040204" pitchFamily="34" charset="-120"/>
                <a:ea typeface="微軟正黑體" panose="020B0604030504040204" pitchFamily="34" charset="-120"/>
              </a:rPr>
            </a:br>
            <a:r>
              <a:rPr lang="zh-TW" altLang="en-US" sz="3600" b="1" dirty="0">
                <a:latin typeface="微軟正黑體" panose="020B0604030504040204" pitchFamily="34" charset="-120"/>
                <a:ea typeface="微軟正黑體" panose="020B0604030504040204" pitchFamily="34" charset="-120"/>
              </a:rPr>
              <a:t>總共</a:t>
            </a:r>
            <a:r>
              <a:rPr lang="en-US" altLang="zh-TW" sz="3600" b="1" dirty="0">
                <a:latin typeface="微軟正黑體" panose="020B0604030504040204" pitchFamily="34" charset="-120"/>
                <a:ea typeface="微軟正黑體" panose="020B0604030504040204" pitchFamily="34" charset="-120"/>
              </a:rPr>
              <a:t>25</a:t>
            </a:r>
            <a:r>
              <a:rPr lang="zh-TW" altLang="en-US" sz="3600" b="1" dirty="0">
                <a:latin typeface="微軟正黑體" panose="020B0604030504040204" pitchFamily="34" charset="-120"/>
                <a:ea typeface="微軟正黑體" panose="020B0604030504040204" pitchFamily="34" charset="-120"/>
              </a:rPr>
              <a:t>人</a:t>
            </a:r>
            <a:endParaRPr lang="zh-TW" altLang="en-US" dirty="0">
              <a:latin typeface="Salesforce Sans"/>
              <a:sym typeface="Salesforce Sans"/>
            </a:endParaRPr>
          </a:p>
        </p:txBody>
      </p:sp>
      <p:grpSp>
        <p:nvGrpSpPr>
          <p:cNvPr id="10" name="群組 9">
            <a:extLst>
              <a:ext uri="{FF2B5EF4-FFF2-40B4-BE49-F238E27FC236}">
                <a16:creationId xmlns:a16="http://schemas.microsoft.com/office/drawing/2014/main" id="{26D4B33A-2A3F-4011-9C57-AC9B0E00F814}"/>
              </a:ext>
            </a:extLst>
          </p:cNvPr>
          <p:cNvGrpSpPr/>
          <p:nvPr/>
        </p:nvGrpSpPr>
        <p:grpSpPr>
          <a:xfrm>
            <a:off x="2403845" y="1265412"/>
            <a:ext cx="9788155" cy="5445952"/>
            <a:chOff x="2222265" y="1156776"/>
            <a:chExt cx="9944752" cy="5533080"/>
          </a:xfrm>
        </p:grpSpPr>
        <p:pic>
          <p:nvPicPr>
            <p:cNvPr id="4" name="圖片 3">
              <a:extLst>
                <a:ext uri="{FF2B5EF4-FFF2-40B4-BE49-F238E27FC236}">
                  <a16:creationId xmlns:a16="http://schemas.microsoft.com/office/drawing/2014/main" id="{753CFDD6-47C8-4C0F-8DFB-0367665D3E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022" r="4431" b="4511"/>
            <a:stretch/>
          </p:blipFill>
          <p:spPr>
            <a:xfrm>
              <a:off x="2222265" y="1156776"/>
              <a:ext cx="9858989" cy="5533080"/>
            </a:xfrm>
            <a:prstGeom prst="rect">
              <a:avLst/>
            </a:prstGeom>
          </p:spPr>
        </p:pic>
        <p:sp>
          <p:nvSpPr>
            <p:cNvPr id="8" name="文字方塊 7">
              <a:extLst>
                <a:ext uri="{FF2B5EF4-FFF2-40B4-BE49-F238E27FC236}">
                  <a16:creationId xmlns:a16="http://schemas.microsoft.com/office/drawing/2014/main" id="{FA9EF9D9-157D-4D43-AF03-D416E3C3F02E}"/>
                </a:ext>
              </a:extLst>
            </p:cNvPr>
            <p:cNvSpPr txBox="1"/>
            <p:nvPr/>
          </p:nvSpPr>
          <p:spPr>
            <a:xfrm>
              <a:off x="6096000" y="5759582"/>
              <a:ext cx="6071017" cy="707886"/>
            </a:xfrm>
            <a:prstGeom prst="rect">
              <a:avLst/>
            </a:prstGeom>
            <a:noFill/>
          </p:spPr>
          <p:txBody>
            <a:bodyPr wrap="square" rtlCol="0">
              <a:spAutoFit/>
            </a:bodyPr>
            <a:lstStyle/>
            <a:p>
              <a:r>
                <a:rPr lang="zh-TW" altLang="en-US" sz="4000" b="1" dirty="0">
                  <a:solidFill>
                    <a:srgbClr val="FFC000"/>
                  </a:solidFill>
                  <a:latin typeface="華康布丁體" panose="02010609010101010101" pitchFamily="49" charset="-120"/>
                  <a:ea typeface="華康布丁體" panose="02010609010101010101" pitchFamily="49" charset="-120"/>
                </a:rPr>
                <a:t>六年級開學第一天的我們</a:t>
              </a:r>
            </a:p>
          </p:txBody>
        </p:sp>
      </p:gr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6000" b="-16000"/>
          </a:stretch>
        </a:blipFill>
        <a:effectLst/>
      </p:bgPr>
    </p:bg>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36ACB2C1-BCBD-42D9-9852-3F74C3493E3F}"/>
              </a:ext>
            </a:extLst>
          </p:cNvPr>
          <p:cNvSpPr txBox="1">
            <a:spLocks noChangeArrowheads="1"/>
          </p:cNvSpPr>
          <p:nvPr/>
        </p:nvSpPr>
        <p:spPr>
          <a:xfrm>
            <a:off x="665222" y="299485"/>
            <a:ext cx="10727028" cy="6009036"/>
          </a:xfrm>
          <a:prstGeom prst="rect">
            <a:avLst/>
          </a:prstGeom>
        </p:spPr>
        <p:txBody>
          <a:bodyPr vert="horz" lIns="91440" tIns="45720" rIns="91440" bIns="45720" rtlCol="0">
            <a:normAutofit fontScale="925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algn="just">
              <a:lnSpc>
                <a:spcPct val="150000"/>
              </a:lnSpc>
              <a:defRPr/>
            </a:pPr>
            <a:r>
              <a:rPr lang="zh-TW" altLang="en-US" sz="2800" b="1" dirty="0">
                <a:solidFill>
                  <a:srgbClr val="C00000"/>
                </a:solidFill>
              </a:rPr>
              <a:t>老師對</a:t>
            </a:r>
            <a:r>
              <a:rPr lang="en-US" altLang="zh-TW" sz="2800" b="1" dirty="0">
                <a:solidFill>
                  <a:srgbClr val="C00000"/>
                </a:solidFill>
              </a:rPr>
              <a:t>602</a:t>
            </a:r>
            <a:r>
              <a:rPr lang="zh-TW" altLang="en-US" sz="2800" b="1" dirty="0">
                <a:solidFill>
                  <a:srgbClr val="C00000"/>
                </a:solidFill>
              </a:rPr>
              <a:t>期許：</a:t>
            </a:r>
            <a:endParaRPr lang="en-US" altLang="zh-TW" sz="2800" b="1" dirty="0">
              <a:solidFill>
                <a:srgbClr val="C00000"/>
              </a:solidFill>
            </a:endParaRPr>
          </a:p>
          <a:p>
            <a:pPr marL="0" indent="0" algn="just">
              <a:lnSpc>
                <a:spcPct val="150000"/>
              </a:lnSpc>
              <a:buNone/>
              <a:defRPr/>
            </a:pPr>
            <a:r>
              <a:rPr lang="zh-TW" altLang="en-US" b="1" dirty="0"/>
              <a:t>       </a:t>
            </a:r>
            <a:r>
              <a:rPr lang="zh-TW" altLang="en-US" sz="2800" b="1" dirty="0"/>
              <a:t> 經過一年半的時光，孩子們大都蠻清楚知道班級的作息與常規了，老師平常花了比較多的時間在陪伴孩子們生活上面臨到的成長學習。</a:t>
            </a:r>
            <a:endParaRPr lang="en-US" altLang="zh-TW" sz="2800" b="1" dirty="0"/>
          </a:p>
          <a:p>
            <a:pPr marL="0" indent="0" algn="just">
              <a:lnSpc>
                <a:spcPct val="150000"/>
              </a:lnSpc>
              <a:buNone/>
              <a:defRPr/>
            </a:pPr>
            <a:r>
              <a:rPr lang="zh-TW" altLang="en-US" sz="2800" b="1" dirty="0"/>
              <a:t>包含</a:t>
            </a:r>
            <a:endParaRPr lang="en-US" altLang="zh-TW" sz="2800" b="1" dirty="0"/>
          </a:p>
          <a:p>
            <a:pPr algn="just">
              <a:lnSpc>
                <a:spcPct val="150000"/>
              </a:lnSpc>
              <a:defRPr/>
            </a:pPr>
            <a:r>
              <a:rPr lang="zh-TW" altLang="en-US" sz="2800" b="1" dirty="0"/>
              <a:t>對自己</a:t>
            </a:r>
            <a:r>
              <a:rPr lang="en-US" altLang="zh-TW" sz="2800" b="1" dirty="0"/>
              <a:t>:</a:t>
            </a:r>
            <a:r>
              <a:rPr lang="zh-TW" altLang="en-US" sz="2800" b="1" dirty="0"/>
              <a:t>如何察覺自己的想法和情緒、並適時表達。</a:t>
            </a:r>
            <a:endParaRPr lang="en-US" altLang="zh-TW" sz="2800" b="1" dirty="0"/>
          </a:p>
          <a:p>
            <a:pPr algn="just">
              <a:lnSpc>
                <a:spcPct val="150000"/>
              </a:lnSpc>
              <a:defRPr/>
            </a:pPr>
            <a:r>
              <a:rPr lang="zh-TW" altLang="en-US" sz="2800" b="1" dirty="0"/>
              <a:t>對同學</a:t>
            </a:r>
            <a:r>
              <a:rPr lang="en-US" altLang="zh-TW" sz="2800" b="1" dirty="0"/>
              <a:t>:</a:t>
            </a:r>
            <a:r>
              <a:rPr lang="zh-TW" altLang="en-US" sz="2800" b="1" dirty="0"/>
              <a:t>如何在人際關係中有和諧關係，怎麼溝通自己的想法，勇敢、清楚的說出自己的想法和感受，避免只用情緒性的對話不對焦。</a:t>
            </a:r>
            <a:endParaRPr lang="en-US" altLang="zh-TW" sz="2800" b="1" dirty="0"/>
          </a:p>
          <a:p>
            <a:pPr algn="just">
              <a:lnSpc>
                <a:spcPct val="150000"/>
              </a:lnSpc>
              <a:defRPr/>
            </a:pPr>
            <a:r>
              <a:rPr lang="zh-TW" altLang="en-US" sz="2800" b="1" dirty="0"/>
              <a:t>電玩的使用方式、網路用語、青春期的自己和異性等。</a:t>
            </a:r>
            <a:endParaRPr lang="en-US" altLang="zh-TW" sz="2800" b="1" dirty="0"/>
          </a:p>
        </p:txBody>
      </p:sp>
    </p:spTree>
    <p:extLst>
      <p:ext uri="{BB962C8B-B14F-4D97-AF65-F5344CB8AC3E}">
        <p14:creationId xmlns:p14="http://schemas.microsoft.com/office/powerpoint/2010/main" val="324759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89F1EEC-6F8B-4D51-88B6-B5504B603329}"/>
              </a:ext>
            </a:extLst>
          </p:cNvPr>
          <p:cNvSpPr/>
          <p:nvPr/>
        </p:nvSpPr>
        <p:spPr>
          <a:xfrm>
            <a:off x="271243" y="257528"/>
            <a:ext cx="11188117" cy="2598532"/>
          </a:xfrm>
          <a:prstGeom prst="rect">
            <a:avLst/>
          </a:prstGeom>
        </p:spPr>
        <p:txBody>
          <a:bodyPr wrap="square">
            <a:spAutoFit/>
          </a:bodyPr>
          <a:lstStyle/>
          <a:p>
            <a:pPr>
              <a:lnSpc>
                <a:spcPct val="150000"/>
              </a:lnSpc>
            </a:pPr>
            <a:r>
              <a:rPr lang="zh-TW" altLang="en-US" sz="2800" b="1" dirty="0">
                <a:latin typeface="微軟正黑體" panose="020B0604030504040204" pitchFamily="34" charset="-120"/>
                <a:ea typeface="微軟正黑體" panose="020B0604030504040204" pitchFamily="34" charset="-120"/>
              </a:rPr>
              <a:t>        一直不斷用愛的語言和正向思考洗腦他們，同時也可以理解現在正值青春期的孩子們常常有很多搞不定自己的時候，所以大人期待的理想行為表現很難立即見效，但我相信多給這些養分，期許孩子們在未來人生的路上能結出許多良善且受用的果子</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a:t>
            </a:r>
          </a:p>
        </p:txBody>
      </p:sp>
      <p:pic>
        <p:nvPicPr>
          <p:cNvPr id="12" name="圖片 11">
            <a:extLst>
              <a:ext uri="{FF2B5EF4-FFF2-40B4-BE49-F238E27FC236}">
                <a16:creationId xmlns:a16="http://schemas.microsoft.com/office/drawing/2014/main" id="{2ED83785-4DA9-41B7-9C63-25473054E1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58" t="27450" b="12869"/>
          <a:stretch/>
        </p:blipFill>
        <p:spPr>
          <a:xfrm rot="21228897">
            <a:off x="139744" y="3400792"/>
            <a:ext cx="6522549" cy="2946482"/>
          </a:xfrm>
          <a:prstGeom prst="rect">
            <a:avLst/>
          </a:prstGeom>
        </p:spPr>
      </p:pic>
      <p:pic>
        <p:nvPicPr>
          <p:cNvPr id="8" name="圖片 7">
            <a:extLst>
              <a:ext uri="{FF2B5EF4-FFF2-40B4-BE49-F238E27FC236}">
                <a16:creationId xmlns:a16="http://schemas.microsoft.com/office/drawing/2014/main" id="{1DD717CE-1665-45EA-A9AE-D8568252FE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19" t="31628"/>
          <a:stretch/>
        </p:blipFill>
        <p:spPr>
          <a:xfrm rot="551085">
            <a:off x="6810290" y="3513468"/>
            <a:ext cx="5968704" cy="3258547"/>
          </a:xfrm>
          <a:prstGeom prst="rect">
            <a:avLst/>
          </a:prstGeom>
        </p:spPr>
      </p:pic>
    </p:spTree>
    <p:extLst>
      <p:ext uri="{BB962C8B-B14F-4D97-AF65-F5344CB8AC3E}">
        <p14:creationId xmlns:p14="http://schemas.microsoft.com/office/powerpoint/2010/main" val="212668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A0CFE819-DD8E-4E78-B949-E22F47D1D8D0}"/>
              </a:ext>
            </a:extLst>
          </p:cNvPr>
          <p:cNvSpPr>
            <a:spLocks noGrp="1"/>
          </p:cNvSpPr>
          <p:nvPr>
            <p:ph type="ctrTitle"/>
          </p:nvPr>
        </p:nvSpPr>
        <p:spPr>
          <a:xfrm>
            <a:off x="2487088" y="1399783"/>
            <a:ext cx="8974226" cy="2746332"/>
          </a:xfrm>
        </p:spPr>
        <p:txBody>
          <a:bodyPr>
            <a:normAutofit fontScale="90000"/>
          </a:bodyPr>
          <a:lstStyle/>
          <a:p>
            <a:r>
              <a:rPr lang="zh-TW" altLang="en-US" sz="7300" b="1" dirty="0"/>
              <a:t>二、學生成績評量方式</a:t>
            </a:r>
            <a:br>
              <a:rPr lang="zh-TW" altLang="en-US" dirty="0"/>
            </a:br>
            <a:endParaRPr lang="zh-TW" altLang="en-US" dirty="0"/>
          </a:p>
        </p:txBody>
      </p:sp>
    </p:spTree>
    <p:extLst>
      <p:ext uri="{BB962C8B-B14F-4D97-AF65-F5344CB8AC3E}">
        <p14:creationId xmlns:p14="http://schemas.microsoft.com/office/powerpoint/2010/main" val="411510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1B20F80-AD38-492A-908C-B6AFD388C433}"/>
              </a:ext>
            </a:extLst>
          </p:cNvPr>
          <p:cNvSpPr txBox="1">
            <a:spLocks noGrp="1" noChangeArrowheads="1"/>
          </p:cNvSpPr>
          <p:nvPr>
            <p:ph type="title"/>
          </p:nvPr>
        </p:nvSpPr>
        <p:spPr bwMode="auto">
          <a:xfrm>
            <a:off x="594924" y="389861"/>
            <a:ext cx="1005840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None/>
            </a:pPr>
            <a:r>
              <a:rPr lang="zh-TW" altLang="zh-TW" sz="4400" kern="100" dirty="0">
                <a:latin typeface="華康粗黑體" panose="02010609010101010101" pitchFamily="49" charset="-120"/>
                <a:ea typeface="華康粗黑體" panose="02010609010101010101" pitchFamily="49" charset="-120"/>
              </a:rPr>
              <a:t>學生成績評量方式：</a:t>
            </a:r>
            <a:br>
              <a:rPr lang="en-US" altLang="zh-TW" sz="4400" b="1" dirty="0">
                <a:latin typeface="微軟正黑體" panose="020B0604030504040204" pitchFamily="34" charset="-120"/>
                <a:ea typeface="微軟正黑體" panose="020B0604030504040204" pitchFamily="34" charset="-120"/>
              </a:rPr>
            </a:br>
            <a:br>
              <a:rPr lang="en-US" altLang="zh-TW" sz="100" b="1" dirty="0">
                <a:latin typeface="微軟正黑體" panose="020B0604030504040204" pitchFamily="34" charset="-120"/>
                <a:ea typeface="微軟正黑體" panose="020B0604030504040204" pitchFamily="34" charset="-120"/>
              </a:rPr>
            </a:br>
            <a:endParaRPr lang="zh-TW" altLang="en-US" sz="4400" b="1" dirty="0">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5DB38255-E795-4A1E-8B9C-65A3FC62257B}"/>
              </a:ext>
            </a:extLst>
          </p:cNvPr>
          <p:cNvSpPr/>
          <p:nvPr/>
        </p:nvSpPr>
        <p:spPr>
          <a:xfrm>
            <a:off x="-1975" y="1248144"/>
            <a:ext cx="11252200" cy="3345596"/>
          </a:xfrm>
          <a:prstGeom prst="rect">
            <a:avLst/>
          </a:prstGeom>
        </p:spPr>
        <p:txBody>
          <a:bodyPr wrap="square">
            <a:spAutoFit/>
          </a:bodyPr>
          <a:lstStyle/>
          <a:p>
            <a:pPr>
              <a:lnSpc>
                <a:spcPct val="150000"/>
              </a:lnSpc>
              <a:spcAft>
                <a:spcPts val="0"/>
              </a:spcAft>
            </a:pPr>
            <a:r>
              <a:rPr lang="en-US" altLang="zh-TW" sz="2000" kern="100" dirty="0">
                <a:latin typeface="標楷體" panose="03000509000000000000" pitchFamily="65" charset="-120"/>
                <a:ea typeface="新細明體" panose="02020500000000000000" pitchFamily="18" charset="-120"/>
              </a:rPr>
              <a:t>   </a:t>
            </a:r>
            <a:r>
              <a:rPr lang="zh-TW" altLang="zh-TW" sz="2000" b="1" kern="100" dirty="0">
                <a:latin typeface="Times New Roman" panose="02020603050405020304" pitchFamily="18" charset="0"/>
                <a:ea typeface="標楷體" panose="03000509000000000000" pitchFamily="65" charset="-120"/>
              </a:rPr>
              <a:t>◆ 國語：定期評量成績</a:t>
            </a:r>
            <a:r>
              <a:rPr lang="en-US" altLang="zh-TW" sz="2000" b="1" kern="100" dirty="0">
                <a:latin typeface="Times New Roman" panose="02020603050405020304" pitchFamily="18" charset="0"/>
                <a:ea typeface="標楷體" panose="03000509000000000000" pitchFamily="65" charset="-120"/>
              </a:rPr>
              <a:t>50</a:t>
            </a:r>
            <a:r>
              <a:rPr lang="zh-TW" altLang="zh-TW" sz="2000" b="1" kern="100" dirty="0">
                <a:latin typeface="Times New Roman" panose="02020603050405020304" pitchFamily="18" charset="0"/>
                <a:ea typeface="標楷體" panose="03000509000000000000" pitchFamily="65" charset="-120"/>
              </a:rPr>
              <a:t>﹪ </a:t>
            </a:r>
            <a:r>
              <a:rPr lang="en-US" altLang="zh-TW" sz="2000" b="1" kern="100" dirty="0">
                <a:latin typeface="Times New Roman" panose="02020603050405020304" pitchFamily="18" charset="0"/>
                <a:ea typeface="標楷體" panose="03000509000000000000" pitchFamily="65" charset="-120"/>
              </a:rPr>
              <a:t>(</a:t>
            </a:r>
            <a:r>
              <a:rPr lang="zh-TW" altLang="zh-TW" sz="2000" b="1" kern="100" dirty="0">
                <a:latin typeface="Times New Roman" panose="02020603050405020304" pitchFamily="18" charset="0"/>
                <a:ea typeface="標楷體" panose="03000509000000000000" pitchFamily="65" charset="-120"/>
              </a:rPr>
              <a:t>第一次評量</a:t>
            </a:r>
            <a:r>
              <a:rPr lang="en-US" altLang="zh-TW" sz="2000" b="1" kern="100" dirty="0">
                <a:latin typeface="Times New Roman" panose="02020603050405020304" pitchFamily="18" charset="0"/>
                <a:ea typeface="標楷體" panose="03000509000000000000" pitchFamily="65" charset="-120"/>
              </a:rPr>
              <a:t>1~6 </a:t>
            </a:r>
            <a:r>
              <a:rPr lang="en-US" altLang="zh-TW" sz="2000" b="1" kern="100" dirty="0">
                <a:latin typeface="標楷體" panose="03000509000000000000" pitchFamily="65" charset="-120"/>
                <a:ea typeface="新細明體" panose="02020500000000000000" pitchFamily="18" charset="-120"/>
              </a:rPr>
              <a:t> </a:t>
            </a:r>
            <a:r>
              <a:rPr lang="zh-TW" altLang="zh-TW" sz="2000" b="1" kern="100" dirty="0">
                <a:latin typeface="Times New Roman" panose="02020603050405020304" pitchFamily="18" charset="0"/>
                <a:ea typeface="標楷體" panose="03000509000000000000" pitchFamily="65" charset="-120"/>
              </a:rPr>
              <a:t>課、語文天地</a:t>
            </a:r>
            <a:r>
              <a:rPr lang="zh-TW" altLang="en-US" sz="2000" b="1" kern="100" dirty="0">
                <a:latin typeface="Times New Roman" panose="02020603050405020304" pitchFamily="18" charset="0"/>
                <a:ea typeface="標楷體" panose="03000509000000000000" pitchFamily="65" charset="-120"/>
              </a:rPr>
              <a:t>一、</a:t>
            </a:r>
            <a:r>
              <a:rPr lang="zh-TW" altLang="zh-TW" sz="2000" b="1" kern="100" dirty="0">
                <a:latin typeface="Times New Roman" panose="02020603050405020304" pitchFamily="18" charset="0"/>
                <a:ea typeface="標楷體" panose="03000509000000000000" pitchFamily="65" charset="-120"/>
              </a:rPr>
              <a:t>康寧詩詞選</a:t>
            </a:r>
            <a:r>
              <a:rPr lang="en-US" altLang="zh-TW" sz="2000" b="1" kern="100" dirty="0">
                <a:latin typeface="Times New Roman" panose="02020603050405020304" pitchFamily="18" charset="0"/>
                <a:ea typeface="標楷體" panose="03000509000000000000" pitchFamily="65" charset="-120"/>
              </a:rPr>
              <a:t>)</a:t>
            </a:r>
            <a:endParaRPr lang="zh-TW" altLang="zh-TW" sz="2000" kern="100" dirty="0">
              <a:latin typeface="Times New Roman" panose="02020603050405020304" pitchFamily="18" charset="0"/>
              <a:ea typeface="新細明體" panose="02020500000000000000" pitchFamily="18" charset="-120"/>
            </a:endParaRPr>
          </a:p>
          <a:p>
            <a:pPr>
              <a:lnSpc>
                <a:spcPct val="150000"/>
              </a:lnSpc>
              <a:spcAft>
                <a:spcPts val="0"/>
              </a:spcAft>
            </a:pPr>
            <a:r>
              <a:rPr lang="en-US" altLang="zh-TW" sz="2000" b="1" kern="100" dirty="0">
                <a:latin typeface="標楷體" panose="03000509000000000000" pitchFamily="65" charset="-120"/>
                <a:ea typeface="新細明體" panose="02020500000000000000" pitchFamily="18" charset="-120"/>
              </a:rPr>
              <a:t>                            (</a:t>
            </a:r>
            <a:r>
              <a:rPr lang="zh-TW" altLang="en-US" sz="2000" b="1" kern="100" dirty="0">
                <a:latin typeface="Times New Roman" panose="02020603050405020304" pitchFamily="18" charset="0"/>
                <a:ea typeface="標楷體" panose="03000509000000000000" pitchFamily="65" charset="-120"/>
              </a:rPr>
              <a:t>畢業考</a:t>
            </a:r>
            <a:r>
              <a:rPr lang="en-US" altLang="zh-TW" sz="2000" b="1" kern="100" dirty="0">
                <a:latin typeface="Times New Roman" panose="02020603050405020304" pitchFamily="18" charset="0"/>
                <a:ea typeface="標楷體" panose="03000509000000000000" pitchFamily="65" charset="-120"/>
              </a:rPr>
              <a:t>7~11</a:t>
            </a:r>
            <a:r>
              <a:rPr lang="zh-TW" altLang="zh-TW" sz="2000" b="1" kern="100" dirty="0">
                <a:latin typeface="Times New Roman" panose="02020603050405020304" pitchFamily="18" charset="0"/>
                <a:ea typeface="標楷體" panose="03000509000000000000" pitchFamily="65" charset="-120"/>
              </a:rPr>
              <a:t>課、語文天地</a:t>
            </a:r>
            <a:r>
              <a:rPr lang="zh-TW" altLang="en-US" sz="2000" b="1" kern="100" dirty="0">
                <a:latin typeface="Times New Roman" panose="02020603050405020304" pitchFamily="18" charset="0"/>
                <a:ea typeface="標楷體" panose="03000509000000000000" pitchFamily="65" charset="-120"/>
              </a:rPr>
              <a:t>二</a:t>
            </a:r>
            <a:r>
              <a:rPr lang="zh-TW" altLang="zh-TW" sz="2000" b="1" kern="100" dirty="0">
                <a:latin typeface="Times New Roman" panose="02020603050405020304" pitchFamily="18" charset="0"/>
                <a:ea typeface="標楷體" panose="03000509000000000000" pitchFamily="65" charset="-120"/>
              </a:rPr>
              <a:t>．</a:t>
            </a:r>
            <a:r>
              <a:rPr lang="zh-TW" altLang="en-US" sz="2000" b="1" kern="100" dirty="0">
                <a:latin typeface="Times New Roman" panose="02020603050405020304" pitchFamily="18" charset="0"/>
                <a:ea typeface="標楷體" panose="03000509000000000000" pitchFamily="65" charset="-120"/>
              </a:rPr>
              <a:t>三</a:t>
            </a:r>
            <a:r>
              <a:rPr lang="zh-TW" altLang="zh-TW" sz="2000" b="1" kern="100" dirty="0">
                <a:latin typeface="Times New Roman" panose="02020603050405020304" pitchFamily="18" charset="0"/>
                <a:ea typeface="標楷體" panose="03000509000000000000" pitchFamily="65" charset="-120"/>
              </a:rPr>
              <a:t>、康寧詩詞選</a:t>
            </a:r>
            <a:r>
              <a:rPr lang="en-US" altLang="zh-TW" sz="2000" b="1" kern="100" dirty="0">
                <a:latin typeface="Times New Roman" panose="02020603050405020304" pitchFamily="18" charset="0"/>
                <a:ea typeface="標楷體" panose="03000509000000000000" pitchFamily="65" charset="-120"/>
              </a:rPr>
              <a:t>)</a:t>
            </a:r>
            <a:endParaRPr lang="zh-TW" altLang="zh-TW" sz="2000" kern="100" dirty="0">
              <a:latin typeface="Times New Roman" panose="02020603050405020304" pitchFamily="18" charset="0"/>
              <a:ea typeface="新細明體" panose="02020500000000000000" pitchFamily="18" charset="-120"/>
            </a:endParaRPr>
          </a:p>
          <a:p>
            <a:pPr>
              <a:lnSpc>
                <a:spcPct val="150000"/>
              </a:lnSpc>
              <a:spcAft>
                <a:spcPts val="0"/>
              </a:spcAft>
            </a:pPr>
            <a:r>
              <a:rPr lang="en-US" altLang="zh-TW" sz="2000" b="1" kern="100" dirty="0">
                <a:latin typeface="標楷體" panose="03000509000000000000" pitchFamily="65" charset="-120"/>
                <a:ea typeface="新細明體" panose="02020500000000000000" pitchFamily="18" charset="-120"/>
              </a:rPr>
              <a:t>            </a:t>
            </a:r>
            <a:r>
              <a:rPr lang="zh-TW" altLang="zh-TW" sz="2000" b="1" kern="100" dirty="0">
                <a:latin typeface="Times New Roman" panose="02020603050405020304" pitchFamily="18" charset="0"/>
                <a:ea typeface="標楷體" panose="03000509000000000000" pitchFamily="65" charset="-120"/>
              </a:rPr>
              <a:t>平時成績</a:t>
            </a:r>
            <a:r>
              <a:rPr lang="en-US" altLang="zh-TW" sz="2000" b="1" kern="100" dirty="0">
                <a:latin typeface="Times New Roman" panose="02020603050405020304" pitchFamily="18" charset="0"/>
                <a:ea typeface="標楷體" panose="03000509000000000000" pitchFamily="65" charset="-120"/>
              </a:rPr>
              <a:t>50</a:t>
            </a:r>
            <a:r>
              <a:rPr lang="zh-TW" altLang="zh-TW" sz="2000" b="1" kern="100" dirty="0">
                <a:latin typeface="Times New Roman" panose="02020603050405020304" pitchFamily="18" charset="0"/>
                <a:ea typeface="標楷體" panose="03000509000000000000" pitchFamily="65" charset="-120"/>
              </a:rPr>
              <a:t>﹪ </a:t>
            </a:r>
            <a:r>
              <a:rPr lang="en-US" altLang="zh-TW" sz="2000" b="1" kern="100" dirty="0">
                <a:latin typeface="Times New Roman" panose="02020603050405020304" pitchFamily="18" charset="0"/>
                <a:ea typeface="標楷體" panose="03000509000000000000" pitchFamily="65" charset="-120"/>
              </a:rPr>
              <a:t> (</a:t>
            </a:r>
            <a:r>
              <a:rPr lang="zh-TW" altLang="en-US" sz="2000" b="1" kern="100" dirty="0">
                <a:latin typeface="Times New Roman" panose="02020603050405020304" pitchFamily="18" charset="0"/>
                <a:ea typeface="標楷體" panose="03000509000000000000" pitchFamily="65" charset="-120"/>
              </a:rPr>
              <a:t>複習考佔</a:t>
            </a:r>
            <a:r>
              <a:rPr lang="en-US" altLang="zh-TW" sz="2000" b="1" kern="100" dirty="0">
                <a:latin typeface="Times New Roman" panose="02020603050405020304" pitchFamily="18" charset="0"/>
                <a:ea typeface="標楷體" panose="03000509000000000000" pitchFamily="65" charset="-120"/>
              </a:rPr>
              <a:t>25%)  </a:t>
            </a:r>
            <a:r>
              <a:rPr lang="en-US" altLang="zh-TW" sz="2000" b="1" kern="100" dirty="0">
                <a:latin typeface="標楷體" panose="03000509000000000000" pitchFamily="65" charset="-120"/>
                <a:ea typeface="新細明體" panose="02020500000000000000" pitchFamily="18" charset="-120"/>
              </a:rPr>
              <a:t> </a:t>
            </a:r>
            <a:endParaRPr lang="zh-TW" altLang="zh-TW" sz="2000" kern="100" dirty="0">
              <a:latin typeface="Times New Roman" panose="02020603050405020304" pitchFamily="18" charset="0"/>
              <a:ea typeface="新細明體" panose="02020500000000000000" pitchFamily="18" charset="-120"/>
            </a:endParaRPr>
          </a:p>
          <a:p>
            <a:pPr>
              <a:lnSpc>
                <a:spcPct val="150000"/>
              </a:lnSpc>
              <a:spcAft>
                <a:spcPts val="0"/>
              </a:spcAft>
            </a:pPr>
            <a:r>
              <a:rPr lang="en-US" altLang="zh-TW" sz="2000" b="1" kern="100" dirty="0">
                <a:latin typeface="標楷體" panose="03000509000000000000" pitchFamily="65" charset="-120"/>
                <a:ea typeface="新細明體" panose="02020500000000000000" pitchFamily="18" charset="-120"/>
              </a:rPr>
              <a:t>   </a:t>
            </a:r>
            <a:r>
              <a:rPr lang="zh-TW" altLang="zh-TW" sz="2000" b="1" kern="100" dirty="0">
                <a:latin typeface="Times New Roman" panose="02020603050405020304" pitchFamily="18" charset="0"/>
                <a:ea typeface="標楷體" panose="03000509000000000000" pitchFamily="65" charset="-120"/>
              </a:rPr>
              <a:t>◆ 數學：定期評量成績</a:t>
            </a:r>
            <a:r>
              <a:rPr lang="en-US" altLang="zh-TW" sz="2000" b="1" kern="100" dirty="0">
                <a:latin typeface="Times New Roman" panose="02020603050405020304" pitchFamily="18" charset="0"/>
                <a:ea typeface="標楷體" panose="03000509000000000000" pitchFamily="65" charset="-120"/>
              </a:rPr>
              <a:t>50</a:t>
            </a:r>
            <a:r>
              <a:rPr lang="zh-TW" altLang="zh-TW" sz="2000" b="1" kern="100" dirty="0">
                <a:latin typeface="Times New Roman" panose="02020603050405020304" pitchFamily="18" charset="0"/>
                <a:ea typeface="標楷體" panose="03000509000000000000" pitchFamily="65" charset="-120"/>
              </a:rPr>
              <a:t>﹪（第一次評量</a:t>
            </a:r>
            <a:r>
              <a:rPr lang="en-US" altLang="zh-TW" sz="2000" b="1" kern="100" dirty="0">
                <a:latin typeface="Times New Roman" panose="02020603050405020304" pitchFamily="18" charset="0"/>
                <a:ea typeface="標楷體" panose="03000509000000000000" pitchFamily="65" charset="-120"/>
              </a:rPr>
              <a:t>1~3</a:t>
            </a:r>
            <a:r>
              <a:rPr lang="zh-TW" altLang="zh-TW" sz="2000" b="1" kern="100" dirty="0">
                <a:latin typeface="Times New Roman" panose="02020603050405020304" pitchFamily="18" charset="0"/>
                <a:ea typeface="標楷體" panose="03000509000000000000" pitchFamily="65" charset="-120"/>
              </a:rPr>
              <a:t>單元；</a:t>
            </a:r>
            <a:r>
              <a:rPr lang="zh-TW" altLang="en-US" sz="2000" b="1" kern="100" dirty="0">
                <a:latin typeface="Times New Roman" panose="02020603050405020304" pitchFamily="18" charset="0"/>
                <a:ea typeface="標楷體" panose="03000509000000000000" pitchFamily="65" charset="-120"/>
              </a:rPr>
              <a:t>畢業考</a:t>
            </a:r>
            <a:r>
              <a:rPr lang="en-US" altLang="zh-TW" sz="2000" b="1" kern="100" dirty="0">
                <a:latin typeface="Times New Roman" panose="02020603050405020304" pitchFamily="18" charset="0"/>
                <a:ea typeface="標楷體" panose="03000509000000000000" pitchFamily="65" charset="-120"/>
              </a:rPr>
              <a:t>4~6</a:t>
            </a:r>
            <a:r>
              <a:rPr lang="zh-TW" altLang="zh-TW" sz="2000" b="1" kern="100" dirty="0">
                <a:latin typeface="Times New Roman" panose="02020603050405020304" pitchFamily="18" charset="0"/>
                <a:ea typeface="標楷體" panose="03000509000000000000" pitchFamily="65" charset="-120"/>
              </a:rPr>
              <a:t>單元）</a:t>
            </a:r>
            <a:endParaRPr lang="zh-TW" altLang="zh-TW" sz="2000" kern="100" dirty="0">
              <a:latin typeface="Times New Roman" panose="02020603050405020304" pitchFamily="18" charset="0"/>
              <a:ea typeface="新細明體" panose="02020500000000000000" pitchFamily="18" charset="-120"/>
            </a:endParaRPr>
          </a:p>
          <a:p>
            <a:pPr>
              <a:lnSpc>
                <a:spcPct val="150000"/>
              </a:lnSpc>
              <a:spcAft>
                <a:spcPts val="600"/>
              </a:spcAft>
            </a:pPr>
            <a:r>
              <a:rPr lang="en-US" altLang="zh-TW" sz="2000" b="1" kern="100" dirty="0">
                <a:latin typeface="標楷體" panose="03000509000000000000" pitchFamily="65" charset="-120"/>
                <a:ea typeface="新細明體" panose="02020500000000000000" pitchFamily="18" charset="-120"/>
              </a:rPr>
              <a:t>            </a:t>
            </a:r>
            <a:r>
              <a:rPr lang="zh-TW" altLang="zh-TW" sz="2000" b="1" kern="100" dirty="0">
                <a:latin typeface="Times New Roman" panose="02020603050405020304" pitchFamily="18" charset="0"/>
                <a:ea typeface="標楷體" panose="03000509000000000000" pitchFamily="65" charset="-120"/>
              </a:rPr>
              <a:t>平時成績</a:t>
            </a:r>
            <a:r>
              <a:rPr lang="en-US" altLang="zh-TW" sz="2000" b="1" kern="100" dirty="0">
                <a:latin typeface="Times New Roman" panose="02020603050405020304" pitchFamily="18" charset="0"/>
                <a:ea typeface="標楷體" panose="03000509000000000000" pitchFamily="65" charset="-120"/>
              </a:rPr>
              <a:t>50</a:t>
            </a:r>
            <a:r>
              <a:rPr lang="zh-TW" altLang="zh-TW" sz="2000" b="1" kern="100" dirty="0">
                <a:latin typeface="Times New Roman" panose="02020603050405020304" pitchFamily="18" charset="0"/>
                <a:ea typeface="標楷體" panose="03000509000000000000" pitchFamily="65" charset="-120"/>
              </a:rPr>
              <a:t>﹪</a:t>
            </a:r>
            <a:r>
              <a:rPr lang="en-US" altLang="zh-TW" sz="2000" b="1" kern="100" dirty="0">
                <a:latin typeface="Times New Roman" panose="02020603050405020304" pitchFamily="18" charset="0"/>
                <a:ea typeface="標楷體" panose="03000509000000000000" pitchFamily="65" charset="-120"/>
              </a:rPr>
              <a:t> (</a:t>
            </a:r>
            <a:r>
              <a:rPr lang="zh-TW" altLang="en-US" sz="2000" b="1" kern="100" dirty="0">
                <a:latin typeface="Times New Roman" panose="02020603050405020304" pitchFamily="18" charset="0"/>
                <a:ea typeface="標楷體" panose="03000509000000000000" pitchFamily="65" charset="-120"/>
              </a:rPr>
              <a:t>複習考佔</a:t>
            </a:r>
            <a:r>
              <a:rPr lang="en-US" altLang="zh-TW" sz="2000" b="1" kern="100" dirty="0">
                <a:latin typeface="Times New Roman" panose="02020603050405020304" pitchFamily="18" charset="0"/>
                <a:ea typeface="標楷體" panose="03000509000000000000" pitchFamily="65" charset="-120"/>
              </a:rPr>
              <a:t>25%) </a:t>
            </a:r>
            <a:endParaRPr lang="zh-TW" altLang="zh-TW" sz="2000" kern="100" dirty="0">
              <a:latin typeface="Times New Roman" panose="02020603050405020304" pitchFamily="18" charset="0"/>
              <a:ea typeface="新細明體" panose="02020500000000000000" pitchFamily="18" charset="-120"/>
            </a:endParaRPr>
          </a:p>
          <a:p>
            <a:pPr>
              <a:lnSpc>
                <a:spcPct val="150000"/>
              </a:lnSpc>
              <a:spcAft>
                <a:spcPts val="0"/>
              </a:spcAft>
            </a:pPr>
            <a:r>
              <a:rPr lang="en-US" altLang="zh-TW" sz="2000" b="1" kern="100" dirty="0">
                <a:latin typeface="標楷體" panose="03000509000000000000" pitchFamily="65" charset="-120"/>
                <a:ea typeface="新細明體" panose="02020500000000000000" pitchFamily="18" charset="-120"/>
              </a:rPr>
              <a:t>   </a:t>
            </a:r>
            <a:r>
              <a:rPr lang="zh-TW" altLang="zh-TW" sz="2000" b="1" kern="100" dirty="0">
                <a:latin typeface="Times New Roman" panose="02020603050405020304" pitchFamily="18" charset="0"/>
                <a:ea typeface="標楷體" panose="03000509000000000000" pitchFamily="65" charset="-120"/>
              </a:rPr>
              <a:t>◆ 社會：定期評量成績</a:t>
            </a:r>
            <a:r>
              <a:rPr lang="en-US" altLang="zh-TW" sz="2000" b="1" kern="100" dirty="0">
                <a:latin typeface="Times New Roman" panose="02020603050405020304" pitchFamily="18" charset="0"/>
                <a:ea typeface="標楷體" panose="03000509000000000000" pitchFamily="65" charset="-120"/>
              </a:rPr>
              <a:t>50</a:t>
            </a:r>
            <a:r>
              <a:rPr lang="zh-TW" altLang="zh-TW" sz="2000" b="1" kern="100" dirty="0">
                <a:latin typeface="Times New Roman" panose="02020603050405020304" pitchFamily="18" charset="0"/>
                <a:ea typeface="標楷體" panose="03000509000000000000" pitchFamily="65" charset="-120"/>
              </a:rPr>
              <a:t>﹪（第一次評量</a:t>
            </a:r>
            <a:r>
              <a:rPr lang="en-US" altLang="zh-TW" sz="2000" b="1" kern="100" dirty="0">
                <a:latin typeface="Times New Roman" panose="02020603050405020304" pitchFamily="18" charset="0"/>
                <a:ea typeface="標楷體" panose="03000509000000000000" pitchFamily="65" charset="-120"/>
              </a:rPr>
              <a:t>1~2</a:t>
            </a:r>
            <a:r>
              <a:rPr lang="zh-TW" altLang="zh-TW" sz="2000" b="1" kern="100" dirty="0">
                <a:latin typeface="Times New Roman" panose="02020603050405020304" pitchFamily="18" charset="0"/>
                <a:ea typeface="標楷體" panose="03000509000000000000" pitchFamily="65" charset="-120"/>
              </a:rPr>
              <a:t>單元；</a:t>
            </a:r>
            <a:r>
              <a:rPr lang="zh-TW" altLang="en-US" sz="2000" b="1" kern="100" dirty="0">
                <a:latin typeface="Times New Roman" panose="02020603050405020304" pitchFamily="18" charset="0"/>
                <a:ea typeface="標楷體" panose="03000509000000000000" pitchFamily="65" charset="-120"/>
              </a:rPr>
              <a:t>畢業考</a:t>
            </a:r>
            <a:r>
              <a:rPr lang="en-US" altLang="zh-TW" sz="2000" b="1" kern="100" dirty="0">
                <a:latin typeface="Times New Roman" panose="02020603050405020304" pitchFamily="18" charset="0"/>
                <a:ea typeface="標楷體" panose="03000509000000000000" pitchFamily="65" charset="-120"/>
              </a:rPr>
              <a:t>3~4</a:t>
            </a:r>
            <a:r>
              <a:rPr lang="zh-TW" altLang="zh-TW" sz="2000" b="1" kern="100" dirty="0">
                <a:latin typeface="Times New Roman" panose="02020603050405020304" pitchFamily="18" charset="0"/>
                <a:ea typeface="標楷體" panose="03000509000000000000" pitchFamily="65" charset="-120"/>
              </a:rPr>
              <a:t>單元）</a:t>
            </a:r>
            <a:endParaRPr lang="en-US" altLang="zh-TW" sz="2000" b="1" kern="100" dirty="0">
              <a:latin typeface="Times New Roman" panose="02020603050405020304" pitchFamily="18" charset="0"/>
              <a:ea typeface="標楷體" panose="03000509000000000000" pitchFamily="65" charset="-120"/>
            </a:endParaRPr>
          </a:p>
          <a:p>
            <a:pPr>
              <a:lnSpc>
                <a:spcPct val="150000"/>
              </a:lnSpc>
              <a:spcAft>
                <a:spcPts val="0"/>
              </a:spcAft>
            </a:pPr>
            <a:r>
              <a:rPr lang="zh-TW" altLang="en-US" sz="2000" b="1" kern="100" dirty="0">
                <a:latin typeface="Times New Roman" panose="02020603050405020304" pitchFamily="18" charset="0"/>
                <a:ea typeface="標楷體" panose="03000509000000000000" pitchFamily="65" charset="-120"/>
              </a:rPr>
              <a:t>                       </a:t>
            </a:r>
            <a:r>
              <a:rPr lang="zh-TW" altLang="zh-TW" sz="2000" b="1" kern="100" dirty="0">
                <a:latin typeface="Times New Roman" panose="02020603050405020304" pitchFamily="18" charset="0"/>
                <a:ea typeface="標楷體" panose="03000509000000000000" pitchFamily="65" charset="-120"/>
              </a:rPr>
              <a:t>平時成績</a:t>
            </a:r>
            <a:r>
              <a:rPr lang="en-US" altLang="zh-TW" sz="2000" b="1" kern="100" dirty="0">
                <a:latin typeface="Times New Roman" panose="02020603050405020304" pitchFamily="18" charset="0"/>
                <a:ea typeface="標楷體" panose="03000509000000000000" pitchFamily="65" charset="-120"/>
              </a:rPr>
              <a:t>50</a:t>
            </a:r>
            <a:r>
              <a:rPr lang="zh-TW" altLang="zh-TW" sz="2000" b="1" kern="100" dirty="0">
                <a:latin typeface="Times New Roman" panose="02020603050405020304" pitchFamily="18" charset="0"/>
                <a:ea typeface="標楷體" panose="03000509000000000000" pitchFamily="65" charset="-120"/>
              </a:rPr>
              <a:t>﹪</a:t>
            </a:r>
            <a:r>
              <a:rPr lang="en-US" altLang="zh-TW" sz="2000" b="1" kern="100" dirty="0">
                <a:latin typeface="Times New Roman" panose="02020603050405020304" pitchFamily="18" charset="0"/>
                <a:ea typeface="標楷體" panose="03000509000000000000" pitchFamily="65" charset="-120"/>
              </a:rPr>
              <a:t> (</a:t>
            </a:r>
            <a:r>
              <a:rPr lang="zh-TW" altLang="en-US" sz="2000" b="1" kern="100" dirty="0">
                <a:latin typeface="Times New Roman" panose="02020603050405020304" pitchFamily="18" charset="0"/>
                <a:ea typeface="標楷體" panose="03000509000000000000" pitchFamily="65" charset="-120"/>
              </a:rPr>
              <a:t>複習考佔</a:t>
            </a:r>
            <a:r>
              <a:rPr lang="en-US" altLang="zh-TW" sz="2000" b="1" kern="100" dirty="0">
                <a:latin typeface="Times New Roman" panose="02020603050405020304" pitchFamily="18" charset="0"/>
                <a:ea typeface="標楷體" panose="03000509000000000000" pitchFamily="65" charset="-120"/>
              </a:rPr>
              <a:t>25%) </a:t>
            </a:r>
            <a:endParaRPr lang="zh-TW" altLang="zh-TW" sz="2000" kern="100" dirty="0">
              <a:latin typeface="Times New Roman" panose="02020603050405020304" pitchFamily="18" charset="0"/>
              <a:ea typeface="新細明體" panose="02020500000000000000" pitchFamily="18" charset="-120"/>
            </a:endParaRPr>
          </a:p>
        </p:txBody>
      </p:sp>
      <p:sp>
        <p:nvSpPr>
          <p:cNvPr id="12" name="矩形 11">
            <a:extLst>
              <a:ext uri="{FF2B5EF4-FFF2-40B4-BE49-F238E27FC236}">
                <a16:creationId xmlns:a16="http://schemas.microsoft.com/office/drawing/2014/main" id="{AE98CE6A-DDAD-4690-93A5-43890CCA266D}"/>
              </a:ext>
            </a:extLst>
          </p:cNvPr>
          <p:cNvSpPr/>
          <p:nvPr/>
        </p:nvSpPr>
        <p:spPr>
          <a:xfrm>
            <a:off x="344876" y="4678087"/>
            <a:ext cx="11252200" cy="1926938"/>
          </a:xfrm>
          <a:prstGeom prst="rect">
            <a:avLst/>
          </a:prstGeom>
        </p:spPr>
        <p:txBody>
          <a:bodyPr wrap="square">
            <a:spAutoFit/>
          </a:bodyPr>
          <a:lstStyle/>
          <a:p>
            <a:pPr>
              <a:lnSpc>
                <a:spcPts val="2300"/>
              </a:lnSpc>
              <a:spcAft>
                <a:spcPts val="0"/>
              </a:spcAft>
            </a:pPr>
            <a:r>
              <a:rPr lang="en-US" altLang="zh-TW" sz="2000" kern="100" dirty="0">
                <a:latin typeface="Times New Roman" panose="02020603050405020304" pitchFamily="18" charset="0"/>
                <a:ea typeface="標楷體" panose="03000509000000000000" pitchFamily="65" charset="-120"/>
              </a:rPr>
              <a:t>	</a:t>
            </a:r>
            <a:endParaRPr lang="zh-TW" altLang="zh-TW" sz="2000" kern="100" dirty="0">
              <a:latin typeface="Times New Roman" panose="02020603050405020304" pitchFamily="18" charset="0"/>
              <a:ea typeface="新細明體" panose="02020500000000000000" pitchFamily="18" charset="-120"/>
            </a:endParaRPr>
          </a:p>
          <a:p>
            <a:pPr>
              <a:lnSpc>
                <a:spcPts val="2000"/>
              </a:lnSpc>
              <a:spcAft>
                <a:spcPts val="0"/>
              </a:spcAft>
            </a:pPr>
            <a:r>
              <a:rPr lang="zh-TW" altLang="zh-TW" sz="2000" b="1" kern="100" dirty="0">
                <a:latin typeface="Times New Roman" panose="02020603050405020304" pitchFamily="18" charset="0"/>
                <a:ea typeface="標楷體" panose="03000509000000000000" pitchFamily="65" charset="-120"/>
              </a:rPr>
              <a:t>◆ 操行成績：以</a:t>
            </a:r>
            <a:r>
              <a:rPr lang="zh-TW" altLang="zh-TW" sz="2000" b="1" u="dotted" kern="100" dirty="0">
                <a:latin typeface="Times New Roman" panose="02020603050405020304" pitchFamily="18" charset="0"/>
                <a:ea typeface="標楷體" panose="03000509000000000000" pitchFamily="65" charset="-120"/>
              </a:rPr>
              <a:t>日常行為表現</a:t>
            </a:r>
            <a:r>
              <a:rPr lang="zh-TW" altLang="zh-TW" sz="2000" b="1" kern="100" dirty="0">
                <a:latin typeface="Times New Roman" panose="02020603050405020304" pitchFamily="18" charset="0"/>
                <a:ea typeface="標楷體" panose="03000509000000000000" pitchFamily="65" charset="-120"/>
              </a:rPr>
              <a:t>、</a:t>
            </a:r>
            <a:r>
              <a:rPr lang="zh-TW" altLang="zh-TW" sz="2000" b="1" u="dotted" kern="100" dirty="0">
                <a:latin typeface="Times New Roman" panose="02020603050405020304" pitchFamily="18" charset="0"/>
                <a:ea typeface="標楷體" panose="03000509000000000000" pitchFamily="65" charset="-120"/>
              </a:rPr>
              <a:t>團體活動表現</a:t>
            </a:r>
            <a:r>
              <a:rPr lang="zh-TW" altLang="zh-TW" sz="2000" b="1" kern="100" dirty="0">
                <a:latin typeface="Times New Roman" panose="02020603050405020304" pitchFamily="18" charset="0"/>
                <a:ea typeface="標楷體" panose="03000509000000000000" pitchFamily="65" charset="-120"/>
              </a:rPr>
              <a:t>、</a:t>
            </a:r>
            <a:r>
              <a:rPr lang="zh-TW" altLang="zh-TW" sz="2000" b="1" u="dotted" kern="100" dirty="0">
                <a:latin typeface="Times New Roman" panose="02020603050405020304" pitchFamily="18" charset="0"/>
                <a:ea typeface="標楷體" panose="03000509000000000000" pitchFamily="65" charset="-120"/>
              </a:rPr>
              <a:t>公共服務</a:t>
            </a:r>
            <a:r>
              <a:rPr lang="zh-TW" altLang="zh-TW" sz="2000" b="1" kern="100" dirty="0">
                <a:latin typeface="Times New Roman" panose="02020603050405020304" pitchFamily="18" charset="0"/>
                <a:ea typeface="標楷體" panose="03000509000000000000" pitchFamily="65" charset="-120"/>
              </a:rPr>
              <a:t>、</a:t>
            </a:r>
            <a:r>
              <a:rPr lang="zh-TW" altLang="zh-TW" sz="2000" b="1" u="dotted" kern="100" dirty="0">
                <a:latin typeface="Times New Roman" panose="02020603050405020304" pitchFamily="18" charset="0"/>
                <a:ea typeface="標楷體" panose="03000509000000000000" pitchFamily="65" charset="-120"/>
              </a:rPr>
              <a:t>校內外特殊表現</a:t>
            </a:r>
            <a:r>
              <a:rPr lang="zh-TW" altLang="zh-TW" sz="2000" b="1" kern="100" dirty="0">
                <a:latin typeface="Times New Roman" panose="02020603050405020304" pitchFamily="18" charset="0"/>
                <a:ea typeface="標楷體" panose="03000509000000000000" pitchFamily="65" charset="-120"/>
              </a:rPr>
              <a:t>為評量依據。</a:t>
            </a:r>
            <a:endParaRPr lang="en-US" altLang="zh-TW" sz="2000" b="1" kern="100" dirty="0">
              <a:latin typeface="Times New Roman" panose="02020603050405020304" pitchFamily="18" charset="0"/>
              <a:ea typeface="標楷體" panose="03000509000000000000" pitchFamily="65" charset="-120"/>
            </a:endParaRPr>
          </a:p>
          <a:p>
            <a:pPr>
              <a:lnSpc>
                <a:spcPts val="2000"/>
              </a:lnSpc>
              <a:spcAft>
                <a:spcPts val="0"/>
              </a:spcAft>
            </a:pPr>
            <a:endParaRPr lang="zh-TW" altLang="zh-TW" sz="2000" kern="100" dirty="0">
              <a:latin typeface="Times New Roman" panose="02020603050405020304" pitchFamily="18" charset="0"/>
              <a:ea typeface="新細明體" panose="02020500000000000000" pitchFamily="18" charset="-120"/>
            </a:endParaRPr>
          </a:p>
          <a:p>
            <a:pPr>
              <a:lnSpc>
                <a:spcPts val="1200"/>
              </a:lnSpc>
              <a:spcAft>
                <a:spcPts val="0"/>
              </a:spcAft>
            </a:pPr>
            <a:r>
              <a:rPr lang="en-US" altLang="zh-TW" sz="2000" b="1" kern="100" dirty="0">
                <a:latin typeface="標楷體" panose="03000509000000000000" pitchFamily="65" charset="-120"/>
                <a:ea typeface="新細明體" panose="02020500000000000000" pitchFamily="18" charset="-120"/>
              </a:rPr>
              <a:t> </a:t>
            </a:r>
            <a:endParaRPr lang="zh-TW" altLang="zh-TW" sz="2000" kern="100" dirty="0">
              <a:latin typeface="Times New Roman" panose="02020603050405020304" pitchFamily="18" charset="0"/>
              <a:ea typeface="新細明體" panose="02020500000000000000" pitchFamily="18" charset="-120"/>
            </a:endParaRPr>
          </a:p>
          <a:p>
            <a:pPr>
              <a:lnSpc>
                <a:spcPts val="1500"/>
              </a:lnSpc>
              <a:spcAft>
                <a:spcPts val="0"/>
              </a:spcAft>
            </a:pPr>
            <a:r>
              <a:rPr lang="zh-TW" altLang="zh-TW" sz="2000" kern="100" dirty="0">
                <a:latin typeface="Times New Roman" panose="02020603050405020304" pitchFamily="18" charset="0"/>
                <a:ea typeface="標楷體" panose="03000509000000000000" pitchFamily="65" charset="-120"/>
              </a:rPr>
              <a:t>◆</a:t>
            </a:r>
            <a:r>
              <a:rPr lang="zh-TW" altLang="zh-TW" sz="2000" b="1" kern="100" dirty="0">
                <a:latin typeface="Times New Roman" panose="02020603050405020304" pitchFamily="18" charset="0"/>
                <a:ea typeface="標楷體" panose="03000509000000000000" pitchFamily="65" charset="-120"/>
              </a:rPr>
              <a:t>學期總成績</a:t>
            </a:r>
            <a:r>
              <a:rPr lang="zh-TW" altLang="zh-TW" sz="2000" kern="100" dirty="0">
                <a:latin typeface="Times New Roman" panose="02020603050405020304" pitchFamily="18" charset="0"/>
                <a:ea typeface="標楷體" panose="03000509000000000000" pitchFamily="65" charset="-120"/>
              </a:rPr>
              <a:t>：</a:t>
            </a:r>
            <a:r>
              <a:rPr lang="zh-TW" altLang="zh-TW" sz="2000" b="1" kern="100" dirty="0">
                <a:latin typeface="Times New Roman" panose="02020603050405020304" pitchFamily="18" charset="0"/>
                <a:ea typeface="標楷體" panose="03000509000000000000" pitchFamily="65" charset="-120"/>
              </a:rPr>
              <a:t>學習領域成績</a:t>
            </a:r>
            <a:r>
              <a:rPr lang="zh-TW" altLang="en-US" sz="2000" b="1" kern="100" dirty="0">
                <a:latin typeface="Times New Roman" panose="02020603050405020304" pitchFamily="18" charset="0"/>
                <a:ea typeface="標楷體" panose="03000509000000000000" pitchFamily="65" charset="-120"/>
              </a:rPr>
              <a:t> </a:t>
            </a:r>
            <a:r>
              <a:rPr lang="en-US" altLang="zh-TW" sz="2000" b="1" kern="100" dirty="0">
                <a:latin typeface="Times New Roman" panose="02020603050405020304" pitchFamily="18" charset="0"/>
                <a:ea typeface="標楷體" panose="03000509000000000000" pitchFamily="65" charset="-120"/>
              </a:rPr>
              <a:t>85</a:t>
            </a:r>
            <a:r>
              <a:rPr lang="zh-TW" altLang="zh-TW" sz="2000" b="1" kern="100" dirty="0">
                <a:latin typeface="Times New Roman" panose="02020603050405020304" pitchFamily="18" charset="0"/>
                <a:ea typeface="標楷體" panose="03000509000000000000" pitchFamily="65" charset="-120"/>
              </a:rPr>
              <a:t>﹪</a:t>
            </a:r>
            <a:endParaRPr lang="zh-TW" altLang="zh-TW" sz="2000" kern="100" dirty="0">
              <a:latin typeface="Times New Roman" panose="02020603050405020304" pitchFamily="18" charset="0"/>
              <a:ea typeface="新細明體" panose="02020500000000000000" pitchFamily="18" charset="-120"/>
            </a:endParaRPr>
          </a:p>
          <a:p>
            <a:pPr>
              <a:lnSpc>
                <a:spcPct val="115000"/>
              </a:lnSpc>
              <a:spcAft>
                <a:spcPts val="0"/>
              </a:spcAft>
            </a:pPr>
            <a:r>
              <a:rPr lang="en-US" altLang="zh-TW" sz="2000" kern="100" dirty="0">
                <a:latin typeface="標楷體" panose="03000509000000000000" pitchFamily="65" charset="-120"/>
                <a:ea typeface="新細明體" panose="02020500000000000000" pitchFamily="18" charset="-120"/>
              </a:rPr>
              <a:t>                    </a:t>
            </a:r>
            <a:r>
              <a:rPr lang="zh-TW" altLang="zh-TW" sz="2000" kern="100" dirty="0">
                <a:latin typeface="Times New Roman" panose="02020603050405020304" pitchFamily="18" charset="0"/>
                <a:ea typeface="標楷體" panose="03000509000000000000" pitchFamily="65" charset="-120"/>
              </a:rPr>
              <a:t>（國語、數學、社會、英文、自然、音樂、美勞、電腦健體、綜合、本土語）</a:t>
            </a:r>
            <a:endParaRPr lang="zh-TW" altLang="zh-TW" sz="2000" kern="100" dirty="0">
              <a:latin typeface="Times New Roman" panose="02020603050405020304" pitchFamily="18" charset="0"/>
              <a:ea typeface="新細明體" panose="02020500000000000000" pitchFamily="18" charset="-120"/>
            </a:endParaRPr>
          </a:p>
          <a:p>
            <a:pPr>
              <a:lnSpc>
                <a:spcPct val="115000"/>
              </a:lnSpc>
              <a:spcAft>
                <a:spcPts val="0"/>
              </a:spcAft>
            </a:pPr>
            <a:r>
              <a:rPr lang="en-US" altLang="zh-TW" sz="2000" kern="100" dirty="0">
                <a:latin typeface="標楷體" panose="03000509000000000000" pitchFamily="65" charset="-120"/>
                <a:ea typeface="新細明體" panose="02020500000000000000" pitchFamily="18" charset="-120"/>
              </a:rPr>
              <a:t>              </a:t>
            </a:r>
            <a:r>
              <a:rPr lang="zh-TW" altLang="zh-TW" sz="2000" b="1" kern="100" dirty="0">
                <a:latin typeface="Times New Roman" panose="02020603050405020304" pitchFamily="18" charset="0"/>
                <a:ea typeface="標楷體" panose="03000509000000000000" pitchFamily="65" charset="-120"/>
              </a:rPr>
              <a:t>操行成績</a:t>
            </a:r>
            <a:r>
              <a:rPr lang="zh-TW" altLang="en-US" sz="2000" b="1" kern="100" dirty="0">
                <a:latin typeface="Times New Roman" panose="02020603050405020304" pitchFamily="18" charset="0"/>
                <a:ea typeface="標楷體" panose="03000509000000000000" pitchFamily="65" charset="-120"/>
              </a:rPr>
              <a:t> </a:t>
            </a:r>
            <a:r>
              <a:rPr lang="en-US" altLang="zh-TW" sz="2000" b="1" kern="100" dirty="0">
                <a:latin typeface="Times New Roman" panose="02020603050405020304" pitchFamily="18" charset="0"/>
                <a:ea typeface="標楷體" panose="03000509000000000000" pitchFamily="65" charset="-120"/>
              </a:rPr>
              <a:t>15</a:t>
            </a:r>
            <a:r>
              <a:rPr lang="zh-TW" altLang="zh-TW" sz="2000" b="1" kern="100" dirty="0">
                <a:latin typeface="Times New Roman" panose="02020603050405020304" pitchFamily="18" charset="0"/>
                <a:ea typeface="標楷體" panose="03000509000000000000" pitchFamily="65" charset="-120"/>
              </a:rPr>
              <a:t>﹪</a:t>
            </a:r>
            <a:endParaRPr lang="zh-TW" altLang="zh-TW" sz="2000" kern="100" dirty="0">
              <a:latin typeface="Times New Roman" panose="02020603050405020304" pitchFamily="18" charset="0"/>
              <a:ea typeface="新細明體" panose="02020500000000000000" pitchFamily="18" charset="-120"/>
            </a:endParaRPr>
          </a:p>
        </p:txBody>
      </p:sp>
      <p:sp>
        <p:nvSpPr>
          <p:cNvPr id="3" name="矩形 2">
            <a:extLst>
              <a:ext uri="{FF2B5EF4-FFF2-40B4-BE49-F238E27FC236}">
                <a16:creationId xmlns:a16="http://schemas.microsoft.com/office/drawing/2014/main" id="{AD659096-C1FA-4113-B730-B67977F387BB}"/>
              </a:ext>
            </a:extLst>
          </p:cNvPr>
          <p:cNvSpPr/>
          <p:nvPr/>
        </p:nvSpPr>
        <p:spPr>
          <a:xfrm>
            <a:off x="344876" y="1371600"/>
            <a:ext cx="10308450" cy="12854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E873DF35-6AD4-44AE-BF95-AACB218F9D25}"/>
              </a:ext>
            </a:extLst>
          </p:cNvPr>
          <p:cNvSpPr/>
          <p:nvPr/>
        </p:nvSpPr>
        <p:spPr>
          <a:xfrm>
            <a:off x="344876" y="2772136"/>
            <a:ext cx="10308450" cy="8934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A7871196-52AF-409D-8A6B-C320AA904103}"/>
              </a:ext>
            </a:extLst>
          </p:cNvPr>
          <p:cNvSpPr/>
          <p:nvPr/>
        </p:nvSpPr>
        <p:spPr>
          <a:xfrm>
            <a:off x="344876" y="3771959"/>
            <a:ext cx="10308450" cy="886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C2F04C08-3CCB-4906-A2AA-2DF633DDFEFC}"/>
              </a:ext>
            </a:extLst>
          </p:cNvPr>
          <p:cNvSpPr/>
          <p:nvPr/>
        </p:nvSpPr>
        <p:spPr>
          <a:xfrm>
            <a:off x="344876" y="4797180"/>
            <a:ext cx="11252200" cy="18131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8476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大自然插畫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29_TF03431377.potx" id="{5F11E0DD-30B8-4A83-86E1-3832B0A07BB5}" vid="{756EBAC3-D534-49DF-AED1-697ACE8B1B09}"/>
    </a:ext>
  </a:extLst>
</a:theme>
</file>

<file path=ppt/theme/theme2.xml><?xml version="1.0" encoding="utf-8"?>
<a:theme xmlns:a="http://schemas.openxmlformats.org/drawingml/2006/main" name="Office 佈景主題">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以繪畫表現景觀設計的自然風景簡報 (寬螢幕)</Template>
  <TotalTime>6535</TotalTime>
  <Words>1791</Words>
  <Application>Microsoft Office PowerPoint</Application>
  <PresentationFormat>寬螢幕</PresentationFormat>
  <Paragraphs>293</Paragraphs>
  <Slides>22</Slides>
  <Notes>6</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22</vt:i4>
      </vt:variant>
    </vt:vector>
  </HeadingPairs>
  <TitlesOfParts>
    <vt:vector size="35" baseType="lpstr">
      <vt:lpstr>Salesforce Sans</vt:lpstr>
      <vt:lpstr>華康POP1體W7(P)</vt:lpstr>
      <vt:lpstr>華康布丁體</vt:lpstr>
      <vt:lpstr>華康粗黑體</vt:lpstr>
      <vt:lpstr>微軟正黑體</vt:lpstr>
      <vt:lpstr>新細明體</vt:lpstr>
      <vt:lpstr>標楷體</vt:lpstr>
      <vt:lpstr>Arial</vt:lpstr>
      <vt:lpstr>Calibri</vt:lpstr>
      <vt:lpstr>Segoe Print</vt:lpstr>
      <vt:lpstr>Times New Roman</vt:lpstr>
      <vt:lpstr>Verdana</vt:lpstr>
      <vt:lpstr>大自然插畫 16X9</vt:lpstr>
      <vt:lpstr>感謝各位一起在幸福花園裡 澆灌愛與溫暖的園丁們</vt:lpstr>
      <vt:lpstr>PowerPoint 簡報</vt:lpstr>
      <vt:lpstr>級任座談 （19：00~20：30）</vt:lpstr>
      <vt:lpstr>一、班級經營報告 </vt:lpstr>
      <vt:lpstr>              學生人數：       女生13人 男生12人 總共25人</vt:lpstr>
      <vt:lpstr>PowerPoint 簡報</vt:lpstr>
      <vt:lpstr>PowerPoint 簡報</vt:lpstr>
      <vt:lpstr>二、學生成績評量方式 </vt:lpstr>
      <vt:lpstr>學生成績評量方式：  </vt:lpstr>
      <vt:lpstr>三、本學期學校行事曆 </vt:lpstr>
      <vt:lpstr>PowerPoint 簡報</vt:lpstr>
      <vt:lpstr>PowerPoint 簡報</vt:lpstr>
      <vt:lpstr>四、班級經費說明</vt:lpstr>
      <vt:lpstr>上學期班級費用明細</vt:lpstr>
      <vt:lpstr>602下學期學生的個人補充教材                                 (下周一會把明細貼在聯絡簿上並開始收費)</vt:lpstr>
      <vt:lpstr>五、畢業相關事項說明</vt:lpstr>
      <vt:lpstr>相關資料公告於學校官網的行政公告</vt:lpstr>
      <vt:lpstr>111學年度國中新生報到重點訊息</vt:lpstr>
      <vt:lpstr>本校110學年度  畢業生成績及才藝市長獎</vt:lpstr>
      <vt:lpstr>畢業生特殊貢獻獎勵</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歡迎來到愛與溫暖的 幸福花園</dc:title>
  <dc:creator>錚融 葉</dc:creator>
  <cp:lastModifiedBy>Administrator</cp:lastModifiedBy>
  <cp:revision>85</cp:revision>
  <dcterms:created xsi:type="dcterms:W3CDTF">2020-09-10T12:33:41Z</dcterms:created>
  <dcterms:modified xsi:type="dcterms:W3CDTF">2022-02-18T10:42:17Z</dcterms:modified>
</cp:coreProperties>
</file>